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 id="2147483794" r:id="rId7"/>
    <p:sldMasterId id="2147483827" r:id="rId8"/>
    <p:sldMasterId id="2147483851" r:id="rId9"/>
    <p:sldMasterId id="2147483888" r:id="rId10"/>
    <p:sldMasterId id="2147483918" r:id="rId11"/>
  </p:sldMasterIdLst>
  <p:notesMasterIdLst>
    <p:notesMasterId r:id="rId106"/>
  </p:notesMasterIdLst>
  <p:sldIdLst>
    <p:sldId id="256" r:id="rId12"/>
    <p:sldId id="556" r:id="rId13"/>
    <p:sldId id="677" r:id="rId14"/>
    <p:sldId id="607" r:id="rId15"/>
    <p:sldId id="608" r:id="rId16"/>
    <p:sldId id="609" r:id="rId17"/>
    <p:sldId id="610" r:id="rId18"/>
    <p:sldId id="611" r:id="rId19"/>
    <p:sldId id="713" r:id="rId20"/>
    <p:sldId id="714" r:id="rId21"/>
    <p:sldId id="715" r:id="rId22"/>
    <p:sldId id="716" r:id="rId23"/>
    <p:sldId id="612" r:id="rId24"/>
    <p:sldId id="613" r:id="rId25"/>
    <p:sldId id="614" r:id="rId26"/>
    <p:sldId id="615" r:id="rId27"/>
    <p:sldId id="616" r:id="rId28"/>
    <p:sldId id="617" r:id="rId29"/>
    <p:sldId id="688" r:id="rId30"/>
    <p:sldId id="703" r:id="rId31"/>
    <p:sldId id="701" r:id="rId32"/>
    <p:sldId id="705" r:id="rId33"/>
    <p:sldId id="712" r:id="rId34"/>
    <p:sldId id="618" r:id="rId35"/>
    <p:sldId id="619" r:id="rId36"/>
    <p:sldId id="620" r:id="rId37"/>
    <p:sldId id="621" r:id="rId38"/>
    <p:sldId id="622" r:id="rId39"/>
    <p:sldId id="623" r:id="rId40"/>
    <p:sldId id="624" r:id="rId41"/>
    <p:sldId id="625" r:id="rId42"/>
    <p:sldId id="626" r:id="rId43"/>
    <p:sldId id="627" r:id="rId44"/>
    <p:sldId id="628" r:id="rId45"/>
    <p:sldId id="702" r:id="rId46"/>
    <p:sldId id="704" r:id="rId47"/>
    <p:sldId id="707" r:id="rId48"/>
    <p:sldId id="630" r:id="rId49"/>
    <p:sldId id="631" r:id="rId50"/>
    <p:sldId id="632" r:id="rId51"/>
    <p:sldId id="633" r:id="rId52"/>
    <p:sldId id="634" r:id="rId53"/>
    <p:sldId id="635" r:id="rId54"/>
    <p:sldId id="678" r:id="rId55"/>
    <p:sldId id="643" r:id="rId56"/>
    <p:sldId id="644" r:id="rId57"/>
    <p:sldId id="645" r:id="rId58"/>
    <p:sldId id="646" r:id="rId59"/>
    <p:sldId id="647" r:id="rId60"/>
    <p:sldId id="679" r:id="rId61"/>
    <p:sldId id="649" r:id="rId62"/>
    <p:sldId id="650" r:id="rId63"/>
    <p:sldId id="651" r:id="rId64"/>
    <p:sldId id="719" r:id="rId65"/>
    <p:sldId id="720" r:id="rId66"/>
    <p:sldId id="721" r:id="rId67"/>
    <p:sldId id="722" r:id="rId68"/>
    <p:sldId id="723" r:id="rId69"/>
    <p:sldId id="724" r:id="rId70"/>
    <p:sldId id="725" r:id="rId71"/>
    <p:sldId id="726" r:id="rId72"/>
    <p:sldId id="727" r:id="rId73"/>
    <p:sldId id="728" r:id="rId74"/>
    <p:sldId id="658" r:id="rId75"/>
    <p:sldId id="680" r:id="rId76"/>
    <p:sldId id="660" r:id="rId77"/>
    <p:sldId id="661" r:id="rId78"/>
    <p:sldId id="662" r:id="rId79"/>
    <p:sldId id="687" r:id="rId80"/>
    <p:sldId id="665" r:id="rId81"/>
    <p:sldId id="667" r:id="rId82"/>
    <p:sldId id="668" r:id="rId83"/>
    <p:sldId id="681" r:id="rId84"/>
    <p:sldId id="717" r:id="rId85"/>
    <p:sldId id="718" r:id="rId86"/>
    <p:sldId id="670" r:id="rId87"/>
    <p:sldId id="671" r:id="rId88"/>
    <p:sldId id="672" r:id="rId89"/>
    <p:sldId id="673" r:id="rId90"/>
    <p:sldId id="689" r:id="rId91"/>
    <p:sldId id="729" r:id="rId92"/>
    <p:sldId id="730" r:id="rId93"/>
    <p:sldId id="731" r:id="rId94"/>
    <p:sldId id="732" r:id="rId95"/>
    <p:sldId id="691" r:id="rId96"/>
    <p:sldId id="692" r:id="rId97"/>
    <p:sldId id="693" r:id="rId98"/>
    <p:sldId id="694" r:id="rId99"/>
    <p:sldId id="682" r:id="rId100"/>
    <p:sldId id="675" r:id="rId101"/>
    <p:sldId id="676" r:id="rId102"/>
    <p:sldId id="733" r:id="rId103"/>
    <p:sldId id="605" r:id="rId104"/>
    <p:sldId id="454" r:id="rId10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608"/>
            <p14:sldId id="609"/>
            <p14:sldId id="610"/>
            <p14:sldId id="611"/>
            <p14:sldId id="713"/>
            <p14:sldId id="714"/>
            <p14:sldId id="715"/>
            <p14:sldId id="716"/>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30"/>
            <p14:sldId id="631"/>
            <p14:sldId id="632"/>
            <p14:sldId id="633"/>
            <p14:sldId id="634"/>
            <p14:sldId id="635"/>
            <p14:sldId id="678"/>
            <p14:sldId id="643"/>
            <p14:sldId id="644"/>
            <p14:sldId id="645"/>
            <p14:sldId id="646"/>
            <p14:sldId id="647"/>
            <p14:sldId id="679"/>
            <p14:sldId id="649"/>
            <p14:sldId id="650"/>
            <p14:sldId id="651"/>
            <p14:sldId id="719"/>
            <p14:sldId id="720"/>
            <p14:sldId id="721"/>
            <p14:sldId id="722"/>
            <p14:sldId id="723"/>
            <p14:sldId id="724"/>
            <p14:sldId id="725"/>
            <p14:sldId id="726"/>
            <p14:sldId id="727"/>
            <p14:sldId id="728"/>
            <p14:sldId id="658"/>
            <p14:sldId id="680"/>
            <p14:sldId id="660"/>
            <p14:sldId id="661"/>
            <p14:sldId id="662"/>
            <p14:sldId id="687"/>
            <p14:sldId id="665"/>
            <p14:sldId id="667"/>
            <p14:sldId id="668"/>
            <p14:sldId id="681"/>
            <p14:sldId id="717"/>
            <p14:sldId id="718"/>
            <p14:sldId id="670"/>
            <p14:sldId id="671"/>
            <p14:sldId id="672"/>
            <p14:sldId id="673"/>
            <p14:sldId id="689"/>
            <p14:sldId id="729"/>
            <p14:sldId id="730"/>
            <p14:sldId id="731"/>
            <p14:sldId id="732"/>
            <p14:sldId id="691"/>
            <p14:sldId id="692"/>
            <p14:sldId id="693"/>
            <p14:sldId id="694"/>
            <p14:sldId id="682"/>
            <p14:sldId id="675"/>
            <p14:sldId id="676"/>
            <p14:sldId id="733"/>
          </p14:sldIdLst>
        </p14:section>
        <p14:section name="Exit" id="{26D33BE0-B19C-465D-8801-1598009CC099}">
          <p14:sldIdLst>
            <p14:sldId id="60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74914" autoAdjust="0"/>
  </p:normalViewPr>
  <p:slideViewPr>
    <p:cSldViewPr snapToGrid="0">
      <p:cViewPr varScale="1">
        <p:scale>
          <a:sx n="68" d="100"/>
          <a:sy n="68" d="100"/>
        </p:scale>
        <p:origin x="1392" y="6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07" Type="http://schemas.openxmlformats.org/officeDocument/2006/relationships/commentAuthors" Target="commentAuthors.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102" Type="http://schemas.openxmlformats.org/officeDocument/2006/relationships/slide" Target="slides/slide91.xml"/><Relationship Id="rId110"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4.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notesMaster" Target="notesMasters/notesMaster1.xml"/><Relationship Id="rId10" Type="http://schemas.openxmlformats.org/officeDocument/2006/relationships/slideMaster" Target="slideMasters/slideMaster6.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viewProps" Target="viewProps.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7" Type="http://schemas.openxmlformats.org/officeDocument/2006/relationships/slideMaster" Target="slideMasters/slideMaster3.xml"/><Relationship Id="rId71" Type="http://schemas.openxmlformats.org/officeDocument/2006/relationships/slide" Target="slides/slide60.xml"/><Relationship Id="rId9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217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8463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7166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849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FQDN – Fully qualified</a:t>
            </a:r>
            <a:r>
              <a:rPr lang="en-US" b="1" baseline="0" dirty="0" smtClean="0">
                <a:effectLst/>
                <a:latin typeface="Segoe UI" panose="020B0502040204020203" pitchFamily="34" charset="0"/>
              </a:rPr>
              <a:t> Domain Name</a:t>
            </a:r>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SQL Database authenticate at the database level by using contained database users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Parallel Queries</a:t>
            </a:r>
            <a:r>
              <a:rPr lang="en-US" sz="1200" b="0" i="0" kern="1200" baseline="0" dirty="0" smtClean="0">
                <a:solidFill>
                  <a:schemeClr val="tx1"/>
                </a:solidFill>
                <a:effectLst/>
                <a:latin typeface="+mn-lt"/>
                <a:ea typeface="+mn-ea"/>
                <a:cs typeface="+mn-cs"/>
              </a:rPr>
              <a:t> s</a:t>
            </a:r>
            <a:r>
              <a:rPr lang="en-US" sz="1200" b="0" i="0" kern="1200" dirty="0" smtClean="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is now</a:t>
            </a:r>
            <a:r>
              <a:rPr lang="en-US" baseline="0" dirty="0" smtClean="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Full-Text Search </a:t>
            </a:r>
            <a:r>
              <a:rPr lang="en-US" smtClean="0"/>
              <a:t>now supported</a:t>
            </a:r>
            <a:r>
              <a:rPr lang="en-US" baseline="0" smtClean="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 </a:t>
            </a:r>
            <a:r>
              <a:rPr lang="en-US" dirty="0" err="1" smtClean="0"/>
              <a:t>dbs</a:t>
            </a:r>
            <a:r>
              <a:rPr lang="en-US" dirty="0" smtClean="0"/>
              <a:t> are a type of </a:t>
            </a:r>
            <a:r>
              <a:rPr lang="en-US" dirty="0" err="1" smtClean="0"/>
              <a:t>db</a:t>
            </a:r>
            <a:r>
              <a:rPr lang="en-US" baseline="0" dirty="0" smtClean="0"/>
              <a:t> that is very good at reading JSON documents. Including </a:t>
            </a:r>
            <a:r>
              <a:rPr lang="en-US" baseline="0" dirty="0" err="1" smtClean="0"/>
              <a:t>hirarcy</a:t>
            </a:r>
            <a:r>
              <a:rPr lang="en-US" baseline="0" dirty="0" smtClean="0"/>
              <a:t> with arrays, etc..</a:t>
            </a:r>
          </a:p>
          <a:p>
            <a:endParaRPr lang="en-US" baseline="0" dirty="0" smtClean="0"/>
          </a:p>
          <a:p>
            <a:r>
              <a:rPr lang="en-US" baseline="0" dirty="0" smtClean="0"/>
              <a:t>Doc </a:t>
            </a:r>
            <a:r>
              <a:rPr lang="en-US" baseline="0" dirty="0" err="1" smtClean="0"/>
              <a:t>Dbs</a:t>
            </a:r>
            <a:r>
              <a:rPr lang="en-US" baseline="0" dirty="0" smtClean="0"/>
              <a:t> – don’t do joins, </a:t>
            </a:r>
            <a:r>
              <a:rPr lang="en-US" baseline="0" dirty="0" err="1" smtClean="0"/>
              <a:t>etc</a:t>
            </a:r>
            <a:r>
              <a:rPr lang="en-US" baseline="0" dirty="0" smtClean="0"/>
              <a:t> on the fly.. Just persists a specific type of a record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8618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put in a Doc DB – it will work,</a:t>
            </a:r>
            <a:r>
              <a:rPr lang="en-US" baseline="0" dirty="0" smtClean="0"/>
              <a:t> search, query etc.. But it is not suited – it will be better in Azure Search, etc.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20070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you can attach</a:t>
            </a:r>
            <a:r>
              <a:rPr lang="en-US" baseline="0" dirty="0" smtClean="0"/>
              <a:t> the metadata of these docs and then add this excel doc itself into blob or something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30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50827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EF7A34-06B2-4D5D-AD9D-2BB89658D3B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75166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EF7A34-06B2-4D5D-AD9D-2BB89658D3B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44930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EF7A34-06B2-4D5D-AD9D-2BB89658D3B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0463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EF7A34-06B2-4D5D-AD9D-2BB89658D3B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324945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02089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65</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66</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67</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70</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10:01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65247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34589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208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9087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1282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7785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89</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10:01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81860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3" Type="http://schemas.openxmlformats.org/officeDocument/2006/relationships/image" Target="../media/image16.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47" Type="http://schemas.openxmlformats.org/officeDocument/2006/relationships/image" Target="../media/image60.png"/><Relationship Id="rId50" Type="http://schemas.openxmlformats.org/officeDocument/2006/relationships/image" Target="../media/image63.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41" Type="http://schemas.openxmlformats.org/officeDocument/2006/relationships/image" Target="../media/image54.png"/><Relationship Id="rId1" Type="http://schemas.openxmlformats.org/officeDocument/2006/relationships/slideMaster" Target="../slideMasters/slideMaster5.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3" Type="http://schemas.openxmlformats.org/officeDocument/2006/relationships/image" Target="../media/image66.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4" Type="http://schemas.openxmlformats.org/officeDocument/2006/relationships/image" Target="../media/image57.png"/><Relationship Id="rId52" Type="http://schemas.openxmlformats.org/officeDocument/2006/relationships/image" Target="../media/image65.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8" Type="http://schemas.openxmlformats.org/officeDocument/2006/relationships/image" Target="../media/image21.png"/><Relationship Id="rId51" Type="http://schemas.openxmlformats.org/officeDocument/2006/relationships/image" Target="../media/image64.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a:prstGeom prst="rect">
            <a:avLst/>
          </a:prstGeo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342761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7" y="2091587"/>
            <a:ext cx="7630213" cy="2052030"/>
          </a:xfrm>
          <a:prstGeom prst="rect">
            <a:avLst/>
          </a:prstGeo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359019" y="289517"/>
            <a:ext cx="11467743" cy="899665"/>
          </a:xfrm>
        </p:spPr>
        <p:txBody>
          <a:bodyPr/>
          <a:lstStyle>
            <a:lvl1pPr>
              <a:defRPr>
                <a:solidFill>
                  <a:srgbClr val="61616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9989579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3"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8067813"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50159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sp>
        <p:nvSpPr>
          <p:cNvPr id="10" name="Title 2"/>
          <p:cNvSpPr>
            <a:spLocks noGrp="1"/>
          </p:cNvSpPr>
          <p:nvPr>
            <p:ph type="title"/>
          </p:nvPr>
        </p:nvSpPr>
        <p:spPr>
          <a:xfrm>
            <a:off x="269240" y="369722"/>
            <a:ext cx="11655840" cy="899665"/>
          </a:xfrm>
        </p:spPr>
        <p:txBody>
          <a:bodyPr/>
          <a:lstStyle>
            <a:lvl1pPr>
              <a:defRPr sz="4400"/>
            </a:lvl1pPr>
          </a:lstStyle>
          <a:p>
            <a:r>
              <a:rPr lang="en-US" dirty="0" smtClean="0"/>
              <a:t>Click to edit Master title style</a:t>
            </a:r>
            <a:endParaRPr lang="en-US" dirty="0"/>
          </a:p>
        </p:txBody>
      </p:sp>
    </p:spTree>
    <p:extLst>
      <p:ext uri="{BB962C8B-B14F-4D97-AF65-F5344CB8AC3E}">
        <p14:creationId xmlns:p14="http://schemas.microsoft.com/office/powerpoint/2010/main" val="128401841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4400" baseline="0">
                <a:solidFill>
                  <a:schemeClr val="tx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Picture Placeholder 6"/>
          <p:cNvSpPr>
            <a:spLocks noGrp="1"/>
          </p:cNvSpPr>
          <p:nvPr>
            <p:ph type="pic" sz="quarter" idx="12" hasCustomPrompt="1"/>
          </p:nvPr>
        </p:nvSpPr>
        <p:spPr>
          <a:xfrm>
            <a:off x="269875" y="1350964"/>
            <a:ext cx="7294563" cy="724246"/>
          </a:xfrm>
          <a:ln w="152400">
            <a:noFill/>
          </a:ln>
        </p:spPr>
        <p:txBody>
          <a:bodyPr/>
          <a:lstStyle>
            <a:lvl1pPr marL="0" indent="0">
              <a:buNone/>
              <a:defRPr/>
            </a:lvl1pPr>
          </a:lstStyle>
          <a:p>
            <a:r>
              <a:rPr lang="en-US" dirty="0" smtClean="0"/>
              <a:t>Screen shot or image here</a:t>
            </a:r>
            <a:endParaRPr lang="en-US" dirty="0"/>
          </a:p>
        </p:txBody>
      </p:sp>
    </p:spTree>
    <p:extLst>
      <p:ext uri="{BB962C8B-B14F-4D97-AF65-F5344CB8AC3E}">
        <p14:creationId xmlns:p14="http://schemas.microsoft.com/office/powerpoint/2010/main" val="413072445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2488509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4030" eaLnBrk="1" hangingPunct="1">
                <a:defRPr/>
              </a:pPr>
              <a:endParaRPr lang="en-US" sz="1961"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4056" eaLnBrk="1" fontAlgn="auto" hangingPunct="1">
                <a:spcBef>
                  <a:spcPts val="0"/>
                </a:spcBef>
                <a:spcAft>
                  <a:spcPts val="0"/>
                </a:spcAft>
                <a:defRPr/>
              </a:pPr>
              <a:endParaRPr lang="en-US" sz="1800"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950">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923"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95713407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939433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494939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192392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282505827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99458336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375169747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236401146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3301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0401044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0159672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118305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633485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6541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1813149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30173698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5341750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492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1116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22023300"/>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919299"/>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251330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9469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5343463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46472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5421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8939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97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eaLnBrk="1" hangingPunct="1"/>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394279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492405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7632939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35698379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88207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717056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24150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53947000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510129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294927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60539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434111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85307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7901030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8034766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7525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4858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8354234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260428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2556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6661292"/>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0311631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4013937525"/>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1186490298"/>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005440032"/>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333333"/>
              </a:solidFill>
              <a:latin typeface="Segoe UI"/>
              <a:ea typeface="+mn-ea"/>
            </a:endParaRPr>
          </a:p>
        </p:txBody>
      </p:sp>
    </p:spTree>
    <p:extLst>
      <p:ext uri="{BB962C8B-B14F-4D97-AF65-F5344CB8AC3E}">
        <p14:creationId xmlns:p14="http://schemas.microsoft.com/office/powerpoint/2010/main" val="23306417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52973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46281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740813"/>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076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084136"/>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2014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183744927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62748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566146786"/>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972044349"/>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97527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630377087"/>
      </p:ext>
    </p:extLst>
  </p:cSld>
  <p:clrMapOvr>
    <a:masterClrMapping/>
  </p:clrMapOvr>
  <p:transition>
    <p:fade/>
  </p:transition>
  <p:timing>
    <p:tnLst>
      <p:par>
        <p:cTn id="1" dur="indefinite" restart="never" nodeType="tmRoot"/>
      </p:par>
    </p:tnLst>
  </p:timing>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42802888"/>
      </p:ext>
    </p:extLst>
  </p:cSld>
  <p:clrMapOvr>
    <a:masterClrMapping/>
  </p:clrMapOvr>
  <p:transition>
    <p:fade/>
  </p:transition>
  <p:timing>
    <p:tnLst>
      <p:par>
        <p:cTn id="1" dur="indefinite" restart="never" nodeType="tmRoot"/>
      </p:par>
    </p:tnLst>
  </p:timing>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943582936"/>
      </p:ext>
    </p:extLst>
  </p:cSld>
  <p:clrMapOvr>
    <a:masterClrMapping/>
  </p:clrMapOvr>
  <p:transition>
    <p:fade/>
  </p:transition>
  <p:timing>
    <p:tnLst>
      <p:par>
        <p:cTn id="1" dur="indefinite" restart="never" nodeType="tmRoot"/>
      </p:par>
    </p:tnLst>
  </p:timing>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2563355"/>
      </p:ext>
    </p:extLst>
  </p:cSld>
  <p:clrMapOvr>
    <a:masterClrMapping/>
  </p:clrMapOvr>
  <p:transition>
    <p:fade/>
  </p:transition>
  <p:timing>
    <p:tnLst>
      <p:par>
        <p:cTn id="1" dur="indefinite" restart="never" nodeType="tmRoot"/>
      </p:par>
    </p:tnLst>
  </p:timing>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963646509"/>
      </p:ext>
    </p:extLst>
  </p:cSld>
  <p:clrMapOvr>
    <a:masterClrMapping/>
  </p:clrMapOvr>
  <p:transition>
    <p:fade/>
  </p:transition>
  <p:timing>
    <p:tnLst>
      <p:par>
        <p:cTn id="1" dur="indefinite" restart="never" nodeType="tmRoot"/>
      </p:par>
    </p:tnLst>
  </p:timing>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96981412"/>
      </p:ext>
    </p:extLst>
  </p:cSld>
  <p:clrMapOvr>
    <a:masterClrMapping/>
  </p:clrMapOvr>
  <p:transition>
    <p:fade/>
  </p:transition>
  <p:timing>
    <p:tnLst>
      <p:par>
        <p:cTn id="1" dur="indefinite" restart="never" nodeType="tmRoot"/>
      </p:par>
    </p:tnLst>
  </p:timing>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3510275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64732370"/>
      </p:ext>
    </p:extLst>
  </p:cSld>
  <p:clrMapOvr>
    <a:masterClrMapping/>
  </p:clrMapOvr>
  <p:transition>
    <p:fade/>
  </p:transition>
  <p:timing>
    <p:tnLst>
      <p:par>
        <p:cTn id="1" dur="indefinite" restart="never" nodeType="tmRoot"/>
      </p:par>
    </p:tnLst>
  </p:timing>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38686202"/>
      </p:ext>
    </p:extLst>
  </p:cSld>
  <p:clrMapOvr>
    <a:masterClrMapping/>
  </p:clrMapOvr>
  <p:transition>
    <p:fade/>
  </p:transition>
  <p:timing>
    <p:tnLst>
      <p:par>
        <p:cTn id="1" dur="indefinite" restart="never" nodeType="tmRoot"/>
      </p:par>
    </p:tnLst>
  </p:timing>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45799384"/>
      </p:ext>
    </p:extLst>
  </p:cSld>
  <p:clrMapOvr>
    <a:masterClrMapping/>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742590809"/>
      </p:ext>
    </p:extLst>
  </p:cSld>
  <p:clrMapOvr>
    <a:masterClrMapping/>
  </p:clrMapOvr>
  <p:transition>
    <p:fade/>
  </p:transition>
  <p:timing>
    <p:tnLst>
      <p:par>
        <p:cTn id="1" dur="indefinite" restart="never" nodeType="tmRoot"/>
      </p:par>
    </p:tnLst>
  </p:timing>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983848555"/>
      </p:ext>
    </p:extLst>
  </p:cSld>
  <p:clrMapOvr>
    <a:masterClrMapping/>
  </p:clrMapOvr>
  <p:transition>
    <p:fade/>
  </p:transition>
  <p:timing>
    <p:tnLst>
      <p:par>
        <p:cTn id="1" dur="indefinite" restart="never" nodeType="tmRoot"/>
      </p:par>
    </p:tnLst>
  </p:timing>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895003285"/>
      </p:ext>
    </p:extLst>
  </p:cSld>
  <p:clrMapOvr>
    <a:masterClrMapping/>
  </p:clrMapOvr>
  <p:transition>
    <p:fade/>
  </p:transition>
  <p:timing>
    <p:tnLst>
      <p:par>
        <p:cTn id="1" dur="indefinite" restart="never" nodeType="tmRoot"/>
      </p:par>
    </p:tnLst>
  </p:timing>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937790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70517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05829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304555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093738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4800739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2884697972"/>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5414211"/>
      </p:ext>
    </p:extLst>
  </p:cSld>
  <p:clrMapOvr>
    <a:masterClrMapping/>
  </p:clrMapOvr>
  <p:transition>
    <p:fade/>
  </p:transition>
  <p:timing>
    <p:tnLst>
      <p:par>
        <p:cTn id="1" dur="indefinite" restart="never" nodeType="tmRoot"/>
      </p:par>
    </p:tnLst>
  </p:timing>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37828782"/>
      </p:ext>
    </p:extLst>
  </p:cSld>
  <p:clrMapOvr>
    <a:masterClrMapping/>
  </p:clrMapOvr>
  <p:transition>
    <p:fade/>
  </p:transition>
  <p:timing>
    <p:tnLst>
      <p:par>
        <p:cTn id="1" dur="indefinite" restart="never" nodeType="tmRoot"/>
      </p:par>
    </p:tnLst>
  </p:timing>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70457986"/>
      </p:ext>
    </p:extLst>
  </p:cSld>
  <p:clrMapOvr>
    <a:masterClrMapping/>
  </p:clrMapOvr>
  <p:transition>
    <p:fade/>
  </p:transition>
  <p:timing>
    <p:tnLst>
      <p:par>
        <p:cTn id="1" dur="indefinite" restart="never" nodeType="tmRoot"/>
      </p:par>
    </p:tnLst>
  </p:timing>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34937509"/>
      </p:ext>
    </p:extLst>
  </p:cSld>
  <p:clrMapOvr>
    <a:masterClrMapping/>
  </p:clrMapOvr>
  <p:transition>
    <p:fade/>
  </p:transition>
  <p:timing>
    <p:tnLst>
      <p:par>
        <p:cTn id="1" dur="indefinite" restart="never" nodeType="tmRoot"/>
      </p:par>
    </p:tnLst>
  </p:timing>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6757907"/>
      </p:ext>
    </p:extLst>
  </p:cSld>
  <p:clrMapOvr>
    <a:masterClrMapping/>
  </p:clrMapOvr>
  <p:transition>
    <p:fade/>
  </p:transition>
  <p:timing>
    <p:tnLst>
      <p:par>
        <p:cTn id="1" dur="indefinite" restart="never" nodeType="tmRoot"/>
      </p:par>
    </p:tnLst>
  </p:timing>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62130607"/>
      </p:ext>
    </p:extLst>
  </p:cSld>
  <p:clrMapOvr>
    <a:masterClrMapping/>
  </p:clrMapOvr>
  <p:transition>
    <p:fade/>
  </p:transition>
  <p:timing>
    <p:tnLst>
      <p:par>
        <p:cTn id="1" dur="indefinite" restart="never" nodeType="tmRoot"/>
      </p:par>
    </p:tnLst>
  </p:timing>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70580984"/>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60790418"/>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9889352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7744650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477875124"/>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1253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01929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8953505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8389288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1911364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886674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852432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5579034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2250325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3280327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2938178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34118179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01394607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69646144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28792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484541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921883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65164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95336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717083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84147946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18109049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86036300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384652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267939664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2700825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95515418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245068325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8657054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58598489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59770130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42694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143834371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044865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823013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7680947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427637239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32036591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0322877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3723661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11837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247606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21011168"/>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88344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54126877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2015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42629946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9061864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894816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147161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8"/>
            <a:ext cx="6751518" cy="4826969"/>
          </a:xfrm>
          <a:solidFill>
            <a:schemeClr val="bg1">
              <a:lumMod val="95000"/>
            </a:schemeClr>
          </a:solidFill>
          <a:ln w="76200">
            <a:solidFill>
              <a:srgbClr val="0072C6"/>
            </a:solidFill>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7563972"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8" name="Title 2"/>
          <p:cNvSpPr>
            <a:spLocks noGrp="1"/>
          </p:cNvSpPr>
          <p:nvPr>
            <p:ph type="title"/>
          </p:nvPr>
        </p:nvSpPr>
        <p:spPr>
          <a:xfrm>
            <a:off x="269240" y="369722"/>
            <a:ext cx="11655840" cy="899665"/>
          </a:xfrm>
        </p:spPr>
        <p:txBody>
          <a:bodyPr/>
          <a:lstStyle>
            <a:lvl1pPr>
              <a:defRPr sz="4400"/>
            </a:lvl1pPr>
          </a:lstStyle>
          <a:p>
            <a:r>
              <a:rPr lang="en-US" dirty="0" smtClean="0"/>
              <a:t>Click to edit Master title style</a:t>
            </a:r>
            <a:endParaRPr lang="en-US" dirty="0"/>
          </a:p>
        </p:txBody>
      </p:sp>
    </p:spTree>
    <p:extLst>
      <p:ext uri="{BB962C8B-B14F-4D97-AF65-F5344CB8AC3E}">
        <p14:creationId xmlns:p14="http://schemas.microsoft.com/office/powerpoint/2010/main" val="392553984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544524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image" Target="../media/image1.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theme" Target="../theme/theme3.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image" Target="../media/image10.png"/><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theme" Target="../theme/theme4.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image" Target="../media/image10.png"/><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34" Type="http://schemas.openxmlformats.org/officeDocument/2006/relationships/image" Target="../media/image1.png"/><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theme" Target="../theme/theme7.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3864493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7751685"/>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58475075"/>
      </p:ext>
    </p:extLst>
  </p:cSld>
  <p:clrMap bg1="dk1" tx1="lt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3768946"/>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 id="2147483909" r:id="rId21"/>
    <p:sldLayoutId id="2147483910" r:id="rId22"/>
    <p:sldLayoutId id="2147483911" r:id="rId23"/>
    <p:sldLayoutId id="2147483912" r:id="rId24"/>
    <p:sldLayoutId id="2147483913" r:id="rId25"/>
    <p:sldLayoutId id="2147483914" r:id="rId26"/>
    <p:sldLayoutId id="2147483915" r:id="rId27"/>
    <p:sldLayoutId id="2147483916" r:id="rId28"/>
    <p:sldLayoutId id="2147483917"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7992908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emf"/><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4.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74.emf"/></Relationships>
</file>

<file path=ppt/slides/_rels/slide4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99.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3.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4.xml"/></Relationships>
</file>

<file path=ppt/slides/_rels/slide5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51.xml"/><Relationship Id="rId1" Type="http://schemas.openxmlformats.org/officeDocument/2006/relationships/slideLayout" Target="../slideLayouts/slideLayout84.xml"/><Relationship Id="rId4" Type="http://schemas.openxmlformats.org/officeDocument/2006/relationships/image" Target="../media/image105.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2.xml"/></Relationships>
</file>

<file path=ppt/slides/_rels/slide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10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4.xml"/><Relationship Id="rId1" Type="http://schemas.openxmlformats.org/officeDocument/2006/relationships/slideLayout" Target="../slideLayouts/slideLayout59.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5.xml"/><Relationship Id="rId1" Type="http://schemas.openxmlformats.org/officeDocument/2006/relationships/slideLayout" Target="../slideLayouts/slideLayout59.xml"/></Relationships>
</file>

<file path=ppt/slides/_rels/slide7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14.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customXml" Target="../../customXml/item1.xml"/><Relationship Id="rId4" Type="http://schemas.openxmlformats.org/officeDocument/2006/relationships/image" Target="../media/image115.emf"/></Relationships>
</file>

<file path=ppt/slides/_rels/slide8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71.xml"/><Relationship Id="rId1" Type="http://schemas.openxmlformats.org/officeDocument/2006/relationships/slideLayout" Target="../slideLayouts/slideLayout140.xml"/></Relationships>
</file>

<file path=ppt/slides/_rels/slide82.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72.xml"/><Relationship Id="rId1" Type="http://schemas.openxmlformats.org/officeDocument/2006/relationships/slideLayout" Target="../slideLayouts/slideLayout168.xml"/><Relationship Id="rId5" Type="http://schemas.openxmlformats.org/officeDocument/2006/relationships/image" Target="../media/image118.emf"/><Relationship Id="rId4" Type="http://schemas.openxmlformats.org/officeDocument/2006/relationships/image" Target="../media/image117.emf"/></Relationships>
</file>

<file path=ppt/slides/_rels/slide8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emf"/><Relationship Id="rId7" Type="http://schemas.openxmlformats.org/officeDocument/2006/relationships/image" Target="../media/image119.emf"/><Relationship Id="rId12"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168.xml"/><Relationship Id="rId6" Type="http://schemas.openxmlformats.org/officeDocument/2006/relationships/image" Target="../media/image115.emf"/><Relationship Id="rId11" Type="http://schemas.openxmlformats.org/officeDocument/2006/relationships/image" Target="../media/image122.png"/><Relationship Id="rId5" Type="http://schemas.openxmlformats.org/officeDocument/2006/relationships/image" Target="../media/image118.emf"/><Relationship Id="rId10" Type="http://schemas.openxmlformats.org/officeDocument/2006/relationships/image" Target="../media/image121.emf"/><Relationship Id="rId4" Type="http://schemas.openxmlformats.org/officeDocument/2006/relationships/image" Target="../media/image117.emf"/><Relationship Id="rId9" Type="http://schemas.microsoft.com/office/2007/relationships/hdphoto" Target="../media/hdphoto3.wdp"/></Relationships>
</file>

<file path=ppt/slides/_rels/slide84.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5.emf"/><Relationship Id="rId7" Type="http://schemas.openxmlformats.org/officeDocument/2006/relationships/image" Target="../media/image124.emf"/><Relationship Id="rId2" Type="http://schemas.openxmlformats.org/officeDocument/2006/relationships/notesSlide" Target="../notesSlides/notesSlide74.xml"/><Relationship Id="rId1" Type="http://schemas.openxmlformats.org/officeDocument/2006/relationships/slideLayout" Target="../slideLayouts/slideLayout168.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78.xml"/><Relationship Id="rId1" Type="http://schemas.openxmlformats.org/officeDocument/2006/relationships/slideLayout" Target="../slideLayouts/slideLayout18.xml"/><Relationship Id="rId5" Type="http://schemas.openxmlformats.org/officeDocument/2006/relationships/image" Target="../media/image126.emf"/><Relationship Id="rId4" Type="http://schemas.openxmlformats.org/officeDocument/2006/relationships/image" Target="../media/image121.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image" Target="../media/image7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0.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17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a:t>
            </a:r>
            <a:r>
              <a:rPr lang="en-US" sz="4800" smtClean="0"/>
              <a:t>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4"/>
            <a:ext cx="11112500" cy="4675187"/>
          </a:xfrm>
          <a:prstGeom prst="rect">
            <a:avLst/>
          </a:prstGeom>
        </p:spPr>
        <p:txBody>
          <a:bodyPr/>
          <a:lstStyle/>
          <a:p>
            <a:pPr marL="346074" lvl="1" indent="-342900" defTabSz="914051">
              <a:spcBef>
                <a:spcPts val="600"/>
              </a:spcBef>
            </a:pPr>
            <a:r>
              <a:rPr lang="en-US" sz="2800" spc="-51" dirty="0"/>
              <a:t>Designed to scale out elastically with demand</a:t>
            </a:r>
          </a:p>
          <a:p>
            <a:pPr marL="346074" lvl="1" indent="-342900" defTabSz="914051">
              <a:spcBef>
                <a:spcPts val="600"/>
              </a:spcBef>
            </a:pPr>
            <a:r>
              <a:rPr lang="en-US" sz="2800" spc="-51" dirty="0"/>
              <a:t>Robust Failover and Disaster Recovery capabilities</a:t>
            </a:r>
          </a:p>
          <a:p>
            <a:pPr marL="346074" lvl="1" indent="-342900" defTabSz="914051">
              <a:spcBef>
                <a:spcPts val="600"/>
              </a:spcBef>
            </a:pPr>
            <a:endParaRPr lang="en-US" sz="2800" spc="-51" dirty="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212" y="3348256"/>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4000"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a:solidFill>
                  <a:schemeClr val="bg1"/>
                </a:solidFill>
                <a:latin typeface="Segoe UI Light" pitchFamily="34" charset="0"/>
              </a:rPr>
              <a:t>Cross Datacenter Failover</a:t>
            </a:r>
          </a:p>
        </p:txBody>
      </p:sp>
      <p:pic>
        <p:nvPicPr>
          <p:cNvPr id="8" name="Picture 7"/>
          <p:cNvPicPr>
            <a:picLocks noChangeAspect="1"/>
          </p:cNvPicPr>
          <p:nvPr/>
        </p:nvPicPr>
        <p:blipFill>
          <a:blip r:embed="rId5"/>
          <a:stretch>
            <a:fillRect/>
          </a:stretch>
        </p:blipFill>
        <p:spPr>
          <a:xfrm>
            <a:off x="990599"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6626" y="3124200"/>
            <a:ext cx="914400" cy="609600"/>
          </a:xfrm>
          <a:prstGeom prst="rect">
            <a:avLst/>
          </a:prstGeom>
          <a:noFill/>
          <a:ln>
            <a:noFill/>
          </a:ln>
        </p:spPr>
      </p:pic>
    </p:spTree>
    <p:extLst>
      <p:ext uri="{BB962C8B-B14F-4D97-AF65-F5344CB8AC3E}">
        <p14:creationId xmlns:p14="http://schemas.microsoft.com/office/powerpoint/2010/main" val="12192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218861"/>
            <a:ext cx="11112500" cy="4675187"/>
          </a:xfrm>
          <a:prstGeom prst="rect">
            <a:avLst/>
          </a:prstGeom>
        </p:spPr>
        <p:txBody>
          <a:bodyPr/>
          <a:lstStyle/>
          <a:p>
            <a:r>
              <a:rPr lang="en-US" sz="2800" dirty="0">
                <a:latin typeface="Segoe UI (Body)"/>
              </a:rPr>
              <a:t>Compliant with industry regulations and policies</a:t>
            </a:r>
          </a:p>
          <a:p>
            <a:r>
              <a:rPr lang="en-US" sz="2800" dirty="0">
                <a:latin typeface="Segoe UI (Body)"/>
              </a:rPr>
              <a:t>Secured Encrypted Database Files</a:t>
            </a:r>
          </a:p>
          <a:p>
            <a:r>
              <a:rPr lang="en-US" sz="2800" dirty="0">
                <a:latin typeface="Segoe UI (Body)"/>
              </a:rPr>
              <a:t>Limit exposure of sensitive data</a:t>
            </a:r>
          </a:p>
          <a:p>
            <a:pPr marL="346074" lvl="1" indent="-342900" defTabSz="914051">
              <a:spcBef>
                <a:spcPts val="600"/>
              </a:spcBef>
            </a:pPr>
            <a:endParaRPr lang="en-US" sz="2800" spc="-51" dirty="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81400" y="2895600"/>
            <a:ext cx="4343400" cy="3063292"/>
          </a:xfrm>
          <a:prstGeom prst="rect">
            <a:avLst/>
          </a:prstGeom>
        </p:spPr>
      </p:pic>
      <p:sp>
        <p:nvSpPr>
          <p:cNvPr id="5" name="Pentagon 4"/>
          <p:cNvSpPr/>
          <p:nvPr/>
        </p:nvSpPr>
        <p:spPr bwMode="auto">
          <a:xfrm>
            <a:off x="4315620"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a:solidFill>
                  <a:schemeClr val="bg1"/>
                </a:solidFill>
                <a:latin typeface="Segoe UI Light" pitchFamily="34" charset="0"/>
              </a:rPr>
              <a:t>Protect Sensitive Data</a:t>
            </a:r>
          </a:p>
        </p:txBody>
      </p:sp>
    </p:spTree>
    <p:extLst>
      <p:ext uri="{BB962C8B-B14F-4D97-AF65-F5344CB8AC3E}">
        <p14:creationId xmlns:p14="http://schemas.microsoft.com/office/powerpoint/2010/main" val="142533048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218861"/>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90626" y="2514601"/>
            <a:ext cx="2489328" cy="2578233"/>
          </a:xfrm>
          <a:prstGeom prst="rect">
            <a:avLst/>
          </a:prstGeom>
        </p:spPr>
      </p:pic>
    </p:spTree>
    <p:extLst>
      <p:ext uri="{BB962C8B-B14F-4D97-AF65-F5344CB8AC3E}">
        <p14:creationId xmlns:p14="http://schemas.microsoft.com/office/powerpoint/2010/main" val="58500229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HDInsight</a:t>
            </a:r>
          </a:p>
          <a:p>
            <a:pPr marL="0" indent="0">
              <a:buClr>
                <a:srgbClr val="92D050"/>
              </a:buClr>
              <a:buNone/>
            </a:pPr>
            <a:endParaRPr lang="en-US" sz="4000" dirty="0">
              <a:sym typeface="Wingdings" panose="05000000000000000000" pitchFamily="2" charset="2"/>
            </a:endParaRPr>
          </a:p>
          <a:p>
            <a:pPr marL="0" indent="0">
              <a:buClr>
                <a:srgbClr val="92D050"/>
              </a:buClr>
              <a:buNone/>
            </a:pPr>
            <a:endParaRPr lang="en-US" sz="4000" dirty="0" smtClean="0">
              <a:sym typeface="Wingdings" panose="05000000000000000000" pitchFamily="2" charset="2"/>
            </a:endParaRPr>
          </a:p>
          <a:p>
            <a:pPr marL="0" indent="0">
              <a:buClr>
                <a:srgbClr val="92D050"/>
              </a:buClr>
              <a:buNone/>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smtClean="0"/>
              <a:t>Contained Database </a:t>
            </a:r>
            <a:r>
              <a:rPr lang="en-US" sz="3200" dirty="0"/>
              <a:t>U</a:t>
            </a:r>
            <a:r>
              <a:rPr lang="en-US" sz="3200" dirty="0" smtClean="0"/>
              <a:t>sers</a:t>
            </a:r>
            <a:r>
              <a:rPr lang="en-US" sz="3200" dirty="0"/>
              <a:t> </a:t>
            </a:r>
            <a:endParaRPr lang="en-US" sz="3200" dirty="0" smtClean="0"/>
          </a:p>
          <a:p>
            <a:r>
              <a:rPr lang="en-US" sz="3200" dirty="0" smtClean="0"/>
              <a:t>Parallel Queries</a:t>
            </a:r>
          </a:p>
          <a:p>
            <a:r>
              <a:rPr lang="en-US" sz="3200" dirty="0"/>
              <a:t>Common Language Runtime (CLR) assemblies</a:t>
            </a:r>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0072C6"/>
                </a:solidFill>
              </a:rPr>
              <a:t>Other notable features</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Creates </a:t>
            </a:r>
            <a:r>
              <a:rPr lang="en-US" sz="4000" spc="-51" dirty="0">
                <a:solidFill>
                  <a:schemeClr val="bg2"/>
                </a:solidFill>
                <a:latin typeface="+mj-lt"/>
              </a:rPr>
              <a:t>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1226725" lvl="2" indent="-571500" defTabSz="914325">
              <a:spcBef>
                <a:spcPts val="1200"/>
              </a:spcBef>
              <a:buFont typeface="Wingdings" panose="05000000000000000000" pitchFamily="2" charset="2"/>
              <a:buChar char="§"/>
            </a:pPr>
            <a:r>
              <a:rPr lang="en-US" dirty="0" smtClean="0">
                <a:solidFill>
                  <a:srgbClr val="FFFFFF"/>
                </a:solidFill>
                <a:latin typeface="Segoe UI Light"/>
              </a:rPr>
              <a:t>Searching </a:t>
            </a:r>
            <a:r>
              <a:rPr lang="en-US" dirty="0">
                <a:solidFill>
                  <a:srgbClr val="FFFFFF"/>
                </a:solidFill>
                <a:latin typeface="Segoe UI Light"/>
              </a:rPr>
              <a:t>websites, product catalogs, news </a:t>
            </a:r>
            <a:r>
              <a:rPr lang="en-US" dirty="0" smtClean="0">
                <a:solidFill>
                  <a:srgbClr val="FFFFFF"/>
                </a:solidFill>
                <a:latin typeface="Segoe UI Light"/>
              </a:rPr>
              <a:t>items and </a:t>
            </a:r>
            <a:r>
              <a:rPr lang="en-US" dirty="0">
                <a:solidFill>
                  <a:srgbClr val="FFFFFF"/>
                </a:solidFill>
                <a:latin typeface="Segoe UI Light"/>
              </a:rPr>
              <a:t>more</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 Document </a:t>
            </a:r>
            <a:r>
              <a:rPr lang="en-US" dirty="0">
                <a:solidFill>
                  <a:srgbClr val="FFFFFF"/>
                </a:solidFill>
                <a:latin typeface="Segoe UI Light"/>
              </a:rPr>
              <a:t>management systems</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Any </a:t>
            </a:r>
            <a:r>
              <a:rPr lang="en-US" dirty="0">
                <a:solidFill>
                  <a:srgbClr val="FFFFFF"/>
                </a:solidFill>
                <a:latin typeface="Segoe UI Light"/>
              </a:rPr>
              <a:t>applications that need to provide search </a:t>
            </a:r>
            <a:r>
              <a:rPr lang="en-US" dirty="0" smtClean="0">
                <a:solidFill>
                  <a:srgbClr val="FFFFFF"/>
                </a:solidFill>
                <a:latin typeface="Segoe UI Light"/>
              </a:rPr>
              <a:t>capabilities </a:t>
            </a:r>
            <a:r>
              <a:rPr lang="en-US" dirty="0">
                <a:solidFill>
                  <a:srgbClr val="FFFFFF"/>
                </a:solidFill>
                <a:latin typeface="Segoe UI Light"/>
              </a:rPr>
              <a:t>over </a:t>
            </a:r>
            <a:r>
              <a:rPr lang="en-US" dirty="0" smtClean="0">
                <a:solidFill>
                  <a:srgbClr val="FFFFFF"/>
                </a:solidFill>
                <a:latin typeface="Segoe UI Light"/>
              </a:rPr>
              <a:t>	data </a:t>
            </a:r>
            <a:r>
              <a:rPr lang="en-US" dirty="0">
                <a:solidFill>
                  <a:srgbClr val="FFFFFF"/>
                </a:solidFill>
                <a:latin typeface="Segoe UI Light"/>
              </a:rPr>
              <a:t>stored in a SQL </a:t>
            </a:r>
            <a:r>
              <a:rPr lang="en-US" dirty="0" smtClean="0">
                <a:solidFill>
                  <a:srgbClr val="FFFFFF"/>
                </a:solidFill>
                <a:latin typeface="Segoe UI Light"/>
              </a:rPr>
              <a:t>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smtClean="0"/>
              <a:t>SQL </a:t>
            </a:r>
            <a:r>
              <a:rPr lang="en-US" sz="3600" dirty="0"/>
              <a:t>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a:t>
            </a:r>
            <a:r>
              <a:rPr lang="en-US" sz="3600" dirty="0" smtClean="0"/>
              <a:t>Engine</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(e.g. Reporting Services)</a:t>
            </a:r>
            <a:endParaRPr lang="en-US" sz="3200" dirty="0">
              <a:solidFill>
                <a:schemeClr val="tx1"/>
              </a:solidFill>
            </a:endParaRP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350" y="182676"/>
            <a:ext cx="11414647" cy="1063336"/>
          </a:xfrm>
        </p:spPr>
        <p:txBody>
          <a:bodyPr/>
          <a:lstStyle/>
          <a:p>
            <a:r>
              <a:rPr lang="en-US" dirty="0" smtClean="0"/>
              <a:t>    </a:t>
            </a:r>
            <a:r>
              <a:rPr lang="en-US" sz="5684" dirty="0">
                <a:solidFill>
                  <a:schemeClr val="accent1"/>
                </a:solidFill>
              </a:rPr>
              <a:t>What is a document database?</a:t>
            </a:r>
          </a:p>
        </p:txBody>
      </p:sp>
      <p:sp>
        <p:nvSpPr>
          <p:cNvPr id="9" name="TextBox 8"/>
          <p:cNvSpPr txBox="1"/>
          <p:nvPr/>
        </p:nvSpPr>
        <p:spPr>
          <a:xfrm>
            <a:off x="355355" y="2919628"/>
            <a:ext cx="4237484" cy="1096812"/>
          </a:xfrm>
          <a:prstGeom prst="rect">
            <a:avLst/>
          </a:prstGeom>
          <a:noFill/>
        </p:spPr>
        <p:txBody>
          <a:bodyPr wrap="square" rtlCol="0">
            <a:spAutoFit/>
          </a:bodyPr>
          <a:lstStyle/>
          <a:p>
            <a:pPr defTabSz="896386"/>
            <a:r>
              <a:rPr lang="en-US" sz="3200" kern="0" dirty="0">
                <a:solidFill>
                  <a:sysClr val="windowText" lastClr="000000"/>
                </a:solidFill>
                <a:latin typeface="Segoe UI" panose="020B0502040204020203" pitchFamily="34" charset="0"/>
                <a:cs typeface="Segoe UI" panose="020B0502040204020203" pitchFamily="34" charset="0"/>
              </a:rPr>
              <a:t>Ideally suited to </a:t>
            </a:r>
            <a:r>
              <a:rPr lang="en-US" sz="3200" u="sng" kern="0" dirty="0">
                <a:solidFill>
                  <a:sysClr val="windowText" lastClr="000000"/>
                </a:solidFill>
                <a:latin typeface="Segoe UI" panose="020B0502040204020203" pitchFamily="34" charset="0"/>
                <a:cs typeface="Segoe UI" panose="020B0502040204020203" pitchFamily="34" charset="0"/>
              </a:rPr>
              <a:t>this </a:t>
            </a:r>
            <a:r>
              <a:rPr lang="en-US" sz="3200" kern="0" dirty="0">
                <a:solidFill>
                  <a:sysClr val="windowText" lastClr="000000"/>
                </a:solidFill>
                <a:latin typeface="Segoe UI" panose="020B0502040204020203" pitchFamily="34" charset="0"/>
                <a:cs typeface="Segoe UI" panose="020B0502040204020203" pitchFamily="34" charset="0"/>
              </a:rPr>
              <a:t>kind of document -</a:t>
            </a:r>
          </a:p>
        </p:txBody>
      </p:sp>
      <p:sp>
        <p:nvSpPr>
          <p:cNvPr id="10" name="TextBox 9"/>
          <p:cNvSpPr txBox="1"/>
          <p:nvPr/>
        </p:nvSpPr>
        <p:spPr>
          <a:xfrm>
            <a:off x="4452555" y="1045992"/>
            <a:ext cx="7021994" cy="5744602"/>
          </a:xfrm>
          <a:prstGeom prst="rect">
            <a:avLst/>
          </a:prstGeom>
          <a:noFill/>
        </p:spPr>
        <p:txBody>
          <a:bodyPr wrap="square" lIns="182854" tIns="146284" rIns="182854" bIns="146284" rtlCol="0">
            <a:spAutoFit/>
          </a:bodyPr>
          <a:lstStyle/>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"id": "13244_user",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firstName</a:t>
            </a:r>
            <a:r>
              <a:rPr lang="en-US" sz="784" b="1" kern="600" dirty="0">
                <a:solidFill>
                  <a:sysClr val="windowText" lastClr="000000"/>
                </a:solidFill>
                <a:latin typeface="Courier New" panose="02070309020205020404" pitchFamily="49" charset="0"/>
                <a:cs typeface="Courier New" panose="02070309020205020404" pitchFamily="49" charset="0"/>
              </a:rPr>
              <a:t>": "John",</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lastName</a:t>
            </a:r>
            <a:r>
              <a:rPr lang="en-US" sz="784" b="1" kern="600" dirty="0">
                <a:solidFill>
                  <a:sysClr val="windowText" lastClr="000000"/>
                </a:solidFill>
                <a:latin typeface="Courier New" panose="02070309020205020404" pitchFamily="49" charset="0"/>
                <a:cs typeface="Courier New" panose="02070309020205020404" pitchFamily="49" charset="0"/>
              </a:rPr>
              <a:t>": "Smith",</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"age": 25,</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employmentHistory</a:t>
            </a:r>
            <a:r>
              <a:rPr lang="en-US" sz="784" b="1" kern="600" dirty="0">
                <a:solidFill>
                  <a:sysClr val="windowText" lastClr="000000"/>
                </a:solidFill>
                <a:latin typeface="Courier New" panose="02070309020205020404" pitchFamily="49" charset="0"/>
                <a:cs typeface="Courier New" panose="02070309020205020404" pitchFamily="49" charset="0"/>
              </a:rPr>
              <a:t>" :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company":"Contoso</a:t>
            </a:r>
            <a:r>
              <a:rPr lang="en-US" sz="784" b="1" kern="600" dirty="0">
                <a:solidFill>
                  <a:sysClr val="windowText" lastClr="000000"/>
                </a:solidFill>
                <a:latin typeface="Courier New" panose="02070309020205020404" pitchFamily="49" charset="0"/>
                <a:cs typeface="Courier New" panose="02070309020205020404" pitchFamily="49" charset="0"/>
              </a:rPr>
              <a:t> Inc"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"start": {"date":"</a:t>
            </a:r>
            <a:r>
              <a:rPr lang="fr-FR" sz="784" b="1" kern="600" dirty="0">
                <a:solidFill>
                  <a:sysClr val="windowText" lastClr="000000"/>
                </a:solidFill>
                <a:latin typeface="Courier New" panose="02070309020205020404" pitchFamily="49" charset="0"/>
                <a:cs typeface="Courier New" panose="02070309020205020404" pitchFamily="49" charset="0"/>
              </a:rPr>
              <a:t>Thu, 02 </a:t>
            </a:r>
            <a:r>
              <a:rPr lang="fr-FR" sz="784" b="1" kern="600" dirty="0" err="1">
                <a:solidFill>
                  <a:sysClr val="windowText" lastClr="000000"/>
                </a:solidFill>
                <a:latin typeface="Courier New" panose="02070309020205020404" pitchFamily="49" charset="0"/>
                <a:cs typeface="Courier New" panose="02070309020205020404" pitchFamily="49" charset="0"/>
              </a:rPr>
              <a:t>Apr</a:t>
            </a:r>
            <a:r>
              <a:rPr lang="fr-FR" sz="784" b="1" kern="600" dirty="0">
                <a:solidFill>
                  <a:sysClr val="windowText" lastClr="000000"/>
                </a:solidFill>
                <a:latin typeface="Courier New" panose="02070309020205020404" pitchFamily="49" charset="0"/>
                <a:cs typeface="Courier New" panose="02070309020205020404" pitchFamily="49" charset="0"/>
              </a:rPr>
              <a:t> 2015 20:54:45 GMT</a:t>
            </a:r>
            <a:r>
              <a:rPr lang="en-US" sz="784" b="1" kern="600" dirty="0">
                <a:solidFill>
                  <a:sysClr val="windowText" lastClr="000000"/>
                </a:solidFill>
                <a:latin typeface="Courier New" panose="02070309020205020404" pitchFamily="49" charset="0"/>
                <a:cs typeface="Courier New" panose="02070309020205020404" pitchFamily="49" charset="0"/>
              </a:rPr>
              <a:t>", "epoch":1428008086},</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position":"CEO</a:t>
            </a:r>
            <a:r>
              <a:rPr lang="en-US" sz="784" b="1" kern="600" dirty="0">
                <a:solidFill>
                  <a:sysClr val="windowText" lastClr="000000"/>
                </a:solidFill>
                <a:latin typeface="Courier New" panose="02070309020205020404" pitchFamily="49" charset="0"/>
                <a:cs typeface="Courier New" panose="02070309020205020404" pitchFamily="49" charset="0"/>
              </a:rPr>
              <a:t>"</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"start": {"date":"</a:t>
            </a:r>
            <a:r>
              <a:rPr lang="fr-FR" sz="784" b="1" kern="600" dirty="0">
                <a:solidFill>
                  <a:sysClr val="windowText" lastClr="000000"/>
                </a:solidFill>
                <a:latin typeface="Courier New" panose="02070309020205020404" pitchFamily="49" charset="0"/>
                <a:cs typeface="Courier New" panose="02070309020205020404" pitchFamily="49" charset="0"/>
              </a:rPr>
              <a:t>Thu, 02 </a:t>
            </a:r>
            <a:r>
              <a:rPr lang="fr-FR" sz="784" b="1" kern="600" dirty="0" err="1">
                <a:solidFill>
                  <a:sysClr val="windowText" lastClr="000000"/>
                </a:solidFill>
                <a:latin typeface="Courier New" panose="02070309020205020404" pitchFamily="49" charset="0"/>
                <a:cs typeface="Courier New" panose="02070309020205020404" pitchFamily="49" charset="0"/>
              </a:rPr>
              <a:t>Apr</a:t>
            </a:r>
            <a:r>
              <a:rPr lang="fr-FR" sz="784" b="1" kern="600" dirty="0">
                <a:solidFill>
                  <a:sysClr val="windowText" lastClr="000000"/>
                </a:solidFill>
                <a:latin typeface="Courier New" panose="02070309020205020404" pitchFamily="49" charset="0"/>
                <a:cs typeface="Courier New" panose="02070309020205020404" pitchFamily="49" charset="0"/>
              </a:rPr>
              <a:t> 2012 20:54:45 GMT</a:t>
            </a:r>
            <a:r>
              <a:rPr lang="en-US" sz="784" b="1" kern="600" dirty="0">
                <a:solidFill>
                  <a:sysClr val="windowText" lastClr="000000"/>
                </a:solidFill>
                <a:latin typeface="Courier New" panose="02070309020205020404" pitchFamily="49" charset="0"/>
                <a:cs typeface="Courier New" panose="02070309020205020404" pitchFamily="49" charset="0"/>
              </a:rPr>
              <a:t>", "epoch":1428008086},</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"end": {"date":"</a:t>
            </a:r>
            <a:r>
              <a:rPr lang="fr-FR" sz="784" b="1" kern="600" dirty="0">
                <a:solidFill>
                  <a:sysClr val="windowText" lastClr="000000"/>
                </a:solidFill>
                <a:latin typeface="Courier New" panose="02070309020205020404" pitchFamily="49" charset="0"/>
                <a:cs typeface="Courier New" panose="02070309020205020404" pitchFamily="49" charset="0"/>
              </a:rPr>
              <a:t>Thu, 01 </a:t>
            </a:r>
            <a:r>
              <a:rPr lang="fr-FR" sz="784" b="1" kern="600" dirty="0" err="1">
                <a:solidFill>
                  <a:sysClr val="windowText" lastClr="000000"/>
                </a:solidFill>
                <a:latin typeface="Courier New" panose="02070309020205020404" pitchFamily="49" charset="0"/>
                <a:cs typeface="Courier New" panose="02070309020205020404" pitchFamily="49" charset="0"/>
              </a:rPr>
              <a:t>Apr</a:t>
            </a:r>
            <a:r>
              <a:rPr lang="fr-FR" sz="784" b="1" kern="600" dirty="0">
                <a:solidFill>
                  <a:sysClr val="windowText" lastClr="000000"/>
                </a:solidFill>
                <a:latin typeface="Courier New" panose="02070309020205020404" pitchFamily="49" charset="0"/>
                <a:cs typeface="Courier New" panose="02070309020205020404" pitchFamily="49" charset="0"/>
              </a:rPr>
              <a:t> 2015 20:54:45 GMT</a:t>
            </a:r>
            <a:r>
              <a:rPr lang="en-US" sz="784" b="1" kern="600" dirty="0">
                <a:solidFill>
                  <a:sysClr val="windowText" lastClr="000000"/>
                </a:solidFill>
                <a:latin typeface="Courier New" panose="02070309020205020404" pitchFamily="49" charset="0"/>
                <a:cs typeface="Courier New" panose="02070309020205020404" pitchFamily="49" charset="0"/>
              </a:rPr>
              <a:t>", "epoch":1428008086},</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position":"GM</a:t>
            </a:r>
            <a:r>
              <a:rPr lang="en-US" sz="784" b="1" kern="600" dirty="0">
                <a:solidFill>
                  <a:sysClr val="windowText" lastClr="000000"/>
                </a:solidFill>
                <a:latin typeface="Courier New" panose="02070309020205020404" pitchFamily="49" charset="0"/>
                <a:cs typeface="Courier New" panose="02070309020205020404" pitchFamily="49" charset="0"/>
              </a:rPr>
              <a:t>"},</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"address":</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streetAddress</a:t>
            </a:r>
            <a:r>
              <a:rPr lang="en-US" sz="784" b="1" kern="600" dirty="0">
                <a:solidFill>
                  <a:sysClr val="windowText" lastClr="000000"/>
                </a:solidFill>
                <a:latin typeface="Courier New" panose="02070309020205020404" pitchFamily="49" charset="0"/>
                <a:cs typeface="Courier New" panose="02070309020205020404" pitchFamily="49" charset="0"/>
              </a:rPr>
              <a:t>": "21 2nd </a:t>
            </a:r>
            <a:r>
              <a:rPr lang="en-US" sz="784" b="1" kern="600" dirty="0" err="1">
                <a:solidFill>
                  <a:sysClr val="windowText" lastClr="000000"/>
                </a:solidFill>
                <a:latin typeface="Courier New" panose="02070309020205020404" pitchFamily="49" charset="0"/>
                <a:cs typeface="Courier New" panose="02070309020205020404" pitchFamily="49" charset="0"/>
              </a:rPr>
              <a:t>Str</a:t>
            </a:r>
            <a:r>
              <a:rPr lang="en-US" sz="784" b="1" kern="600" dirty="0">
                <a:solidFill>
                  <a:sysClr val="windowText" lastClr="000000"/>
                </a:solidFill>
                <a:latin typeface="Courier New" panose="02070309020205020404" pitchFamily="49" charset="0"/>
                <a:cs typeface="Courier New" panose="02070309020205020404" pitchFamily="49" charset="0"/>
              </a:rPr>
              <a:t>",</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"city": "New York",</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"state": "NY",</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postalCode</a:t>
            </a:r>
            <a:r>
              <a:rPr lang="en-US" sz="784" b="1" kern="600" dirty="0">
                <a:solidFill>
                  <a:sysClr val="windowText" lastClr="000000"/>
                </a:solidFill>
                <a:latin typeface="Courier New" panose="02070309020205020404" pitchFamily="49" charset="0"/>
                <a:cs typeface="Courier New" panose="02070309020205020404" pitchFamily="49" charset="0"/>
              </a:rPr>
              <a:t>": "10021"</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"children":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name":"Megan</a:t>
            </a:r>
            <a:r>
              <a:rPr lang="en-US" sz="784" b="1" kern="600" dirty="0">
                <a:solidFill>
                  <a:sysClr val="windowText" lastClr="000000"/>
                </a:solidFill>
                <a:latin typeface="Courier New" panose="02070309020205020404" pitchFamily="49" charset="0"/>
                <a:cs typeface="Courier New" panose="02070309020205020404" pitchFamily="49" charset="0"/>
              </a:rPr>
              <a:t>", "age":10},</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{"name": "Bruce", "age":7},</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{"name": "Angus", "sports" : ["football", "basketball", "hockey"]}</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mobileNumber</a:t>
            </a:r>
            <a:r>
              <a:rPr lang="en-US" sz="784" b="1" kern="600" dirty="0">
                <a:solidFill>
                  <a:sysClr val="windowText" lastClr="000000"/>
                </a:solidFill>
                <a:latin typeface="Courier New" panose="02070309020205020404" pitchFamily="49" charset="0"/>
                <a:cs typeface="Courier New" panose="02070309020205020404" pitchFamily="49" charset="0"/>
              </a:rPr>
              <a:t>": "212 555-1234"</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766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350" y="182676"/>
            <a:ext cx="11414647" cy="1063336"/>
          </a:xfrm>
        </p:spPr>
        <p:txBody>
          <a:bodyPr/>
          <a:lstStyle/>
          <a:p>
            <a:r>
              <a:rPr lang="en-US" dirty="0" smtClean="0"/>
              <a:t>    </a:t>
            </a:r>
            <a:r>
              <a:rPr lang="en-US" sz="5684" dirty="0">
                <a:solidFill>
                  <a:schemeClr val="accent1"/>
                </a:solidFill>
              </a:rPr>
              <a:t>What is a document database?</a:t>
            </a:r>
          </a:p>
        </p:txBody>
      </p:sp>
      <p:sp>
        <p:nvSpPr>
          <p:cNvPr id="9" name="TextBox 8"/>
          <p:cNvSpPr txBox="1"/>
          <p:nvPr/>
        </p:nvSpPr>
        <p:spPr>
          <a:xfrm>
            <a:off x="369103" y="3164720"/>
            <a:ext cx="5028941" cy="584775"/>
          </a:xfrm>
          <a:prstGeom prst="rect">
            <a:avLst/>
          </a:prstGeom>
          <a:noFill/>
        </p:spPr>
        <p:txBody>
          <a:bodyPr wrap="none" rtlCol="0">
            <a:spAutoFit/>
          </a:bodyPr>
          <a:lstStyle/>
          <a:p>
            <a:pPr defTabSz="896386"/>
            <a:r>
              <a:rPr lang="en-US" sz="3200" kern="0" dirty="0">
                <a:solidFill>
                  <a:sysClr val="windowText" lastClr="000000"/>
                </a:solidFill>
                <a:latin typeface="Segoe UI" panose="020B0502040204020203" pitchFamily="34" charset="0"/>
                <a:cs typeface="Segoe UI" panose="020B0502040204020203" pitchFamily="34" charset="0"/>
              </a:rPr>
              <a:t>Not ideal, but it can work -</a:t>
            </a:r>
          </a:p>
        </p:txBody>
      </p:sp>
      <p:sp>
        <p:nvSpPr>
          <p:cNvPr id="10" name="TextBox 9"/>
          <p:cNvSpPr txBox="1"/>
          <p:nvPr/>
        </p:nvSpPr>
        <p:spPr>
          <a:xfrm>
            <a:off x="4848402" y="1432272"/>
            <a:ext cx="7342734" cy="5192352"/>
          </a:xfrm>
          <a:prstGeom prst="rect">
            <a:avLst/>
          </a:prstGeom>
          <a:noFill/>
        </p:spPr>
        <p:txBody>
          <a:bodyPr wrap="square" lIns="182854" tIns="146284" rIns="182854" bIns="146284" rtlCol="0">
            <a:spAutoFit/>
          </a:bodyPr>
          <a:lstStyle/>
          <a:p>
            <a:pPr defTabSz="932563">
              <a:lnSpc>
                <a:spcPct val="90000"/>
              </a:lnSpc>
              <a:spcAft>
                <a:spcPts val="600"/>
              </a:spcAft>
              <a:defRPr/>
            </a:pPr>
            <a:r>
              <a:rPr lang="en-US" sz="900" b="1" kern="600" dirty="0">
                <a:solidFill>
                  <a:sysClr val="windowText" lastClr="000000"/>
                </a:solidFill>
                <a:latin typeface="Courier New" panose="02070309020205020404" pitchFamily="49" charset="0"/>
                <a:cs typeface="Courier New" panose="02070309020205020404" pitchFamily="49" charset="0"/>
              </a:rPr>
              <a:t>{</a:t>
            </a:r>
          </a:p>
          <a:p>
            <a:pPr defTabSz="932563">
              <a:lnSpc>
                <a:spcPct val="90000"/>
              </a:lnSpc>
              <a:spcAft>
                <a:spcPts val="600"/>
              </a:spcAft>
              <a:defRPr/>
            </a:pPr>
            <a:r>
              <a:rPr lang="en-US" sz="900" b="1" kern="600" dirty="0">
                <a:solidFill>
                  <a:sysClr val="windowText" lastClr="000000"/>
                </a:solidFill>
                <a:latin typeface="Courier New" panose="02070309020205020404" pitchFamily="49" charset="0"/>
                <a:cs typeface="Courier New" panose="02070309020205020404" pitchFamily="49" charset="0"/>
              </a:rPr>
              <a:t>     "id": "13244_post",     </a:t>
            </a:r>
          </a:p>
          <a:p>
            <a:pPr defTabSz="896386"/>
            <a:r>
              <a:rPr lang="en-US" sz="900" b="1" kern="600" dirty="0">
                <a:solidFill>
                  <a:sysClr val="windowText" lastClr="000000"/>
                </a:solidFill>
                <a:latin typeface="Courier New" panose="02070309020205020404" pitchFamily="49" charset="0"/>
                <a:cs typeface="Courier New" panose="02070309020205020404" pitchFamily="49" charset="0"/>
              </a:rPr>
              <a:t>     "text": "</a:t>
            </a:r>
            <a:r>
              <a:rPr lang="en-US" sz="900" b="1" kern="600" dirty="0" err="1">
                <a:solidFill>
                  <a:sysClr val="windowText" lastClr="000000"/>
                </a:solidFill>
                <a:latin typeface="Courier New" panose="02070309020205020404" pitchFamily="49" charset="0"/>
                <a:cs typeface="Courier New" panose="02070309020205020404" pitchFamily="49" charset="0"/>
              </a:rPr>
              <a:t>Lorizzle</a:t>
            </a:r>
            <a:r>
              <a:rPr lang="en-US" sz="900" b="1" kern="600" dirty="0">
                <a:solidFill>
                  <a:sysClr val="windowText" lastClr="000000"/>
                </a:solidFill>
                <a:latin typeface="Courier New" panose="02070309020205020404" pitchFamily="49" charset="0"/>
                <a:cs typeface="Courier New" panose="02070309020205020404" pitchFamily="49" charset="0"/>
              </a:rPr>
              <a:t> ghetto dolor </a:t>
            </a:r>
            <a:r>
              <a:rPr lang="en-US" sz="900" b="1" kern="600" dirty="0" err="1">
                <a:solidFill>
                  <a:sysClr val="windowText" lastClr="000000"/>
                </a:solidFill>
                <a:latin typeface="Courier New" panose="02070309020205020404" pitchFamily="49" charset="0"/>
                <a:cs typeface="Courier New" panose="02070309020205020404" pitchFamily="49" charset="0"/>
              </a:rPr>
              <a:t>tellivizzle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boofron</a:t>
            </a:r>
            <a:r>
              <a:rPr lang="en-US" sz="900" b="1" kern="600" dirty="0">
                <a:solidFill>
                  <a:sysClr val="windowText" lastClr="000000"/>
                </a:solidFill>
                <a:latin typeface="Courier New" panose="02070309020205020404" pitchFamily="49" charset="0"/>
                <a:cs typeface="Courier New" panose="02070309020205020404" pitchFamily="49" charset="0"/>
              </a:rPr>
              <a:t>, stuff </a:t>
            </a:r>
            <a:r>
              <a:rPr lang="en-US" sz="900" b="1" kern="600" dirty="0" err="1">
                <a:solidFill>
                  <a:sysClr val="windowText" lastClr="000000"/>
                </a:solidFill>
                <a:latin typeface="Courier New" panose="02070309020205020404" pitchFamily="49" charset="0"/>
                <a:cs typeface="Courier New" panose="02070309020205020404" pitchFamily="49" charset="0"/>
              </a:rPr>
              <a:t>pimpin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elizzle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Nullam</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sapizzle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velizzle</a:t>
            </a:r>
            <a:r>
              <a:rPr lang="en-US" sz="900" b="1" kern="600" dirty="0">
                <a:solidFill>
                  <a:sysClr val="windowText" lastClr="000000"/>
                </a:solidFill>
                <a:latin typeface="Courier New" panose="02070309020205020404" pitchFamily="49" charset="0"/>
                <a:cs typeface="Courier New" panose="02070309020205020404" pitchFamily="49" charset="0"/>
              </a:rPr>
              <a:t>, my </a:t>
            </a:r>
            <a:r>
              <a:rPr lang="en-US" sz="900" b="1" kern="600" dirty="0" err="1">
                <a:solidFill>
                  <a:sysClr val="windowText" lastClr="000000"/>
                </a:solidFill>
                <a:latin typeface="Courier New" panose="02070309020205020404" pitchFamily="49" charset="0"/>
                <a:cs typeface="Courier New" panose="02070309020205020404" pitchFamily="49" charset="0"/>
              </a:rPr>
              <a:t>shizz</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tellivizzle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suscipizzle</a:t>
            </a:r>
            <a:r>
              <a:rPr lang="en-US" sz="900" b="1" kern="600" dirty="0">
                <a:solidFill>
                  <a:sysClr val="windowText" lastClr="000000"/>
                </a:solidFill>
                <a:latin typeface="Courier New" panose="02070309020205020404" pitchFamily="49" charset="0"/>
                <a:cs typeface="Courier New" panose="02070309020205020404" pitchFamily="49" charset="0"/>
              </a:rPr>
              <a:t> funky fresh,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my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crocodizzle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vizzle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arcu</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Pellentesque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eget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tortizzle</a:t>
            </a:r>
            <a:r>
              <a:rPr lang="en-US" sz="900" b="1" kern="600" dirty="0">
                <a:solidFill>
                  <a:sysClr val="windowText" lastClr="000000"/>
                </a:solidFill>
                <a:latin typeface="Courier New" panose="02070309020205020404" pitchFamily="49" charset="0"/>
                <a:cs typeface="Courier New" panose="02070309020205020404" pitchFamily="49" charset="0"/>
              </a:rPr>
              <a:t>. Sizzle </a:t>
            </a:r>
            <a:r>
              <a:rPr lang="en-US" sz="900" b="1" kern="600" dirty="0" err="1">
                <a:solidFill>
                  <a:sysClr val="windowText" lastClr="000000"/>
                </a:solidFill>
                <a:latin typeface="Courier New" panose="02070309020205020404" pitchFamily="49" charset="0"/>
                <a:cs typeface="Courier New" panose="02070309020205020404" pitchFamily="49" charset="0"/>
              </a:rPr>
              <a:t>erizzle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Mammasay</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mammasa</a:t>
            </a:r>
            <a:r>
              <a:rPr lang="en-US" sz="900" b="1" kern="600" dirty="0">
                <a:solidFill>
                  <a:sysClr val="windowText" lastClr="000000"/>
                </a:solidFill>
                <a:latin typeface="Courier New" panose="02070309020205020404" pitchFamily="49" charset="0"/>
                <a:cs typeface="Courier New" panose="02070309020205020404" pitchFamily="49" charset="0"/>
              </a:rPr>
              <a:t> mamma </a:t>
            </a:r>
            <a:r>
              <a:rPr lang="en-US" sz="900" b="1" kern="600" dirty="0" err="1">
                <a:solidFill>
                  <a:sysClr val="windowText" lastClr="000000"/>
                </a:solidFill>
                <a:latin typeface="Courier New" panose="02070309020205020404" pitchFamily="49" charset="0"/>
                <a:cs typeface="Courier New" panose="02070309020205020404" pitchFamily="49" charset="0"/>
              </a:rPr>
              <a:t>oo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sa</a:t>
            </a:r>
            <a:r>
              <a:rPr lang="en-US" sz="900" b="1" kern="600" dirty="0">
                <a:solidFill>
                  <a:sysClr val="windowText" lastClr="000000"/>
                </a:solidFill>
                <a:latin typeface="Courier New" panose="02070309020205020404" pitchFamily="49" charset="0"/>
                <a:cs typeface="Courier New" panose="02070309020205020404" pitchFamily="49" charset="0"/>
              </a:rPr>
              <a:t> 	break it down dolor own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things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home g-</a:t>
            </a:r>
            <a:r>
              <a:rPr lang="en-US" sz="900" b="1" kern="600" dirty="0" err="1">
                <a:solidFill>
                  <a:sysClr val="windowText" lastClr="000000"/>
                </a:solidFill>
                <a:latin typeface="Courier New" panose="02070309020205020404" pitchFamily="49" charset="0"/>
                <a:cs typeface="Courier New" panose="02070309020205020404" pitchFamily="49" charset="0"/>
              </a:rPr>
              <a:t>dizzle</a:t>
            </a:r>
            <a:r>
              <a:rPr lang="en-US" sz="900" b="1" kern="600" dirty="0">
                <a:solidFill>
                  <a:sysClr val="windowText" lastClr="000000"/>
                </a:solidFill>
                <a:latin typeface="Courier New" panose="02070309020205020404" pitchFamily="49" charset="0"/>
                <a:cs typeface="Courier New" panose="02070309020205020404" pitchFamily="49" charset="0"/>
              </a:rPr>
              <a:t> 	sure. </a:t>
            </a:r>
            <a:r>
              <a:rPr lang="en-US" sz="900" b="1" kern="600" dirty="0" err="1">
                <a:solidFill>
                  <a:sysClr val="windowText" lastClr="000000"/>
                </a:solidFill>
                <a:latin typeface="Courier New" panose="02070309020205020404" pitchFamily="49" charset="0"/>
                <a:cs typeface="Courier New" panose="02070309020205020404" pitchFamily="49" charset="0"/>
              </a:rPr>
              <a:t>Maurizzle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pellentesque</a:t>
            </a:r>
            <a:r>
              <a:rPr lang="en-US" sz="900" b="1" kern="600" dirty="0">
                <a:solidFill>
                  <a:sysClr val="windowText" lastClr="000000"/>
                </a:solidFill>
                <a:latin typeface="Courier New" panose="02070309020205020404" pitchFamily="49" charset="0"/>
                <a:cs typeface="Courier New" panose="02070309020205020404" pitchFamily="49" charset="0"/>
              </a:rPr>
              <a:t> dawg ghetto </a:t>
            </a:r>
            <a:r>
              <a:rPr lang="en-US" sz="900" b="1" kern="600" dirty="0" err="1">
                <a:solidFill>
                  <a:sysClr val="windowText" lastClr="000000"/>
                </a:solidFill>
                <a:latin typeface="Courier New" panose="02070309020205020404" pitchFamily="49" charset="0"/>
                <a:cs typeface="Courier New" panose="02070309020205020404" pitchFamily="49" charset="0"/>
              </a:rPr>
              <a:t>turpizzle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my </a:t>
            </a:r>
            <a:r>
              <a:rPr lang="en-US" sz="900" b="1" kern="600" dirty="0" err="1">
                <a:solidFill>
                  <a:sysClr val="windowText" lastClr="000000"/>
                </a:solidFill>
                <a:latin typeface="Courier New" panose="02070309020205020404" pitchFamily="49" charset="0"/>
                <a:cs typeface="Courier New" panose="02070309020205020404" pitchFamily="49" charset="0"/>
              </a:rPr>
              <a:t>shizz</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Pellentesque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eleifend</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rhoncizzle</a:t>
            </a:r>
            <a:r>
              <a:rPr lang="en-US" sz="900" b="1" kern="600" dirty="0">
                <a:solidFill>
                  <a:sysClr val="windowText" lastClr="000000"/>
                </a:solidFill>
                <a:latin typeface="Courier New" panose="02070309020205020404" pitchFamily="49" charset="0"/>
                <a:cs typeface="Courier New" panose="02070309020205020404" pitchFamily="49" charset="0"/>
              </a:rPr>
              <a:t> nisi. In its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rizzle</a:t>
            </a:r>
            <a:r>
              <a:rPr lang="en-US" sz="900" b="1" kern="600" dirty="0">
                <a:solidFill>
                  <a:sysClr val="windowText" lastClr="000000"/>
                </a:solidFill>
                <a:latin typeface="Courier New" panose="02070309020205020404" pitchFamily="49" charset="0"/>
                <a:cs typeface="Courier New" panose="02070309020205020404" pitchFamily="49" charset="0"/>
              </a:rPr>
              <a:t> owned ma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dictumst</a:t>
            </a:r>
            <a:r>
              <a:rPr lang="en-US" sz="900" b="1" kern="600" dirty="0">
                <a:solidFill>
                  <a:sysClr val="windowText" lastClr="000000"/>
                </a:solidFill>
                <a:latin typeface="Courier New" panose="02070309020205020404" pitchFamily="49" charset="0"/>
                <a:cs typeface="Courier New" panose="02070309020205020404" pitchFamily="49" charset="0"/>
              </a:rPr>
              <a:t>. Sizzle gangsta. 	</a:t>
            </a:r>
            <a:r>
              <a:rPr lang="en-US" sz="900" b="1" kern="600" dirty="0" err="1">
                <a:solidFill>
                  <a:sysClr val="windowText" lastClr="000000"/>
                </a:solidFill>
                <a:latin typeface="Courier New" panose="02070309020205020404" pitchFamily="49" charset="0"/>
                <a:cs typeface="Courier New" panose="02070309020205020404" pitchFamily="49" charset="0"/>
              </a:rPr>
              <a:t>Curabitur</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tellizzle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urna</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pretizzle</a:t>
            </a:r>
            <a:r>
              <a:rPr lang="en-US" sz="900" b="1" kern="600" dirty="0">
                <a:solidFill>
                  <a:sysClr val="windowText" lastClr="000000"/>
                </a:solidFill>
                <a:latin typeface="Courier New" panose="02070309020205020404" pitchFamily="49" charset="0"/>
                <a:cs typeface="Courier New" panose="02070309020205020404" pitchFamily="49" charset="0"/>
              </a:rPr>
              <a:t> go to </a:t>
            </a:r>
            <a:r>
              <a:rPr lang="en-US" sz="900" b="1" kern="600" dirty="0" err="1">
                <a:solidFill>
                  <a:sysClr val="windowText" lastClr="000000"/>
                </a:solidFill>
                <a:latin typeface="Courier New" panose="02070309020205020404" pitchFamily="49" charset="0"/>
                <a:cs typeface="Courier New" panose="02070309020205020404" pitchFamily="49" charset="0"/>
              </a:rPr>
              <a:t>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mattizzle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eleifend</a:t>
            </a:r>
            <a:r>
              <a:rPr lang="en-US" sz="900" b="1" kern="600" dirty="0">
                <a:solidFill>
                  <a:sysClr val="windowText" lastClr="000000"/>
                </a:solidFill>
                <a:latin typeface="Courier New" panose="02070309020205020404" pitchFamily="49" charset="0"/>
                <a:cs typeface="Courier New" panose="02070309020205020404" pitchFamily="49" charset="0"/>
              </a:rPr>
              <a:t> vitae, 	</a:t>
            </a:r>
            <a:r>
              <a:rPr lang="en-US" sz="900" b="1" kern="600" dirty="0" err="1">
                <a:solidFill>
                  <a:sysClr val="windowText" lastClr="000000"/>
                </a:solidFill>
                <a:latin typeface="Courier New" panose="02070309020205020404" pitchFamily="49" charset="0"/>
                <a:cs typeface="Courier New" panose="02070309020205020404" pitchFamily="49" charset="0"/>
              </a:rPr>
              <a:t>tellivizzle</a:t>
            </a:r>
            <a:r>
              <a:rPr lang="en-US" sz="900" b="1" kern="600" dirty="0">
                <a:solidFill>
                  <a:sysClr val="windowText" lastClr="000000"/>
                </a:solidFill>
                <a:latin typeface="Courier New" panose="02070309020205020404" pitchFamily="49" charset="0"/>
                <a:cs typeface="Courier New" panose="02070309020205020404" pitchFamily="49" charset="0"/>
              </a:rPr>
              <a:t>. Dawg </a:t>
            </a:r>
            <a:r>
              <a:rPr lang="en-US" sz="900" b="1" kern="600" dirty="0" err="1">
                <a:solidFill>
                  <a:sysClr val="windowText" lastClr="000000"/>
                </a:solidFill>
                <a:latin typeface="Courier New" panose="02070309020205020404" pitchFamily="49" charset="0"/>
                <a:cs typeface="Courier New" panose="02070309020205020404" pitchFamily="49" charset="0"/>
              </a:rPr>
              <a:t>shizzlin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dizzle</a:t>
            </a:r>
            <a:r>
              <a:rPr lang="en-US" sz="900" b="1" kern="600" dirty="0">
                <a:solidFill>
                  <a:sysClr val="windowText" lastClr="000000"/>
                </a:solidFill>
                <a:latin typeface="Courier New" panose="02070309020205020404" pitchFamily="49" charset="0"/>
                <a:cs typeface="Courier New" panose="02070309020205020404" pitchFamily="49" charset="0"/>
              </a:rPr>
              <a:t>. Integer semper </a:t>
            </a:r>
            <a:r>
              <a:rPr lang="en-US" sz="900" b="1" kern="600" dirty="0" err="1">
                <a:solidFill>
                  <a:sysClr val="windowText" lastClr="000000"/>
                </a:solidFill>
                <a:latin typeface="Courier New" panose="02070309020205020404" pitchFamily="49" charset="0"/>
                <a:cs typeface="Courier New" panose="02070309020205020404" pitchFamily="49" charset="0"/>
              </a:rPr>
              <a:t>velit</a:t>
            </a:r>
            <a:r>
              <a:rPr lang="en-US" sz="900" b="1" kern="600" dirty="0">
                <a:solidFill>
                  <a:sysClr val="windowText" lastClr="000000"/>
                </a:solidFill>
                <a:latin typeface="Courier New" panose="02070309020205020404" pitchFamily="49" charset="0"/>
                <a:cs typeface="Courier New" panose="02070309020205020404" pitchFamily="49" charset="0"/>
              </a:rPr>
              <a:t> sizzle stuff.</a:t>
            </a:r>
          </a:p>
          <a:p>
            <a:pPr defTabSz="932563">
              <a:lnSpc>
                <a:spcPct val="90000"/>
              </a:lnSpc>
              <a:spcAft>
                <a:spcPts val="600"/>
              </a:spcAft>
              <a:defRPr/>
            </a:pPr>
            <a:endParaRPr lang="en-US" sz="900" b="1" kern="600" dirty="0">
              <a:solidFill>
                <a:sysClr val="windowText" lastClr="000000"/>
              </a:solidFill>
              <a:latin typeface="Courier New" panose="02070309020205020404" pitchFamily="49" charset="0"/>
              <a:cs typeface="Courier New" panose="02070309020205020404" pitchFamily="49" charset="0"/>
            </a:endParaRPr>
          </a:p>
          <a:p>
            <a:pPr defTabSz="932563">
              <a:lnSpc>
                <a:spcPct val="90000"/>
              </a:lnSpc>
              <a:spcAft>
                <a:spcPts val="600"/>
              </a:spcAft>
              <a:defRPr/>
            </a:pP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Boofron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mofo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auctizzle</a:t>
            </a:r>
            <a:r>
              <a:rPr lang="en-US" sz="900" b="1" kern="600" dirty="0">
                <a:solidFill>
                  <a:sysClr val="windowText" lastClr="000000"/>
                </a:solidFill>
                <a:latin typeface="Courier New" panose="02070309020205020404" pitchFamily="49" charset="0"/>
                <a:cs typeface="Courier New" panose="02070309020205020404" pitchFamily="49" charset="0"/>
              </a:rPr>
              <a:t> ma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Pot a </a:t>
            </a:r>
            <a:r>
              <a:rPr lang="en-US" sz="900" b="1" kern="600" dirty="0" err="1">
                <a:solidFill>
                  <a:sysClr val="windowText" lastClr="000000"/>
                </a:solidFill>
                <a:latin typeface="Courier New" panose="02070309020205020404" pitchFamily="49" charset="0"/>
                <a:cs typeface="Courier New" panose="02070309020205020404" pitchFamily="49" charset="0"/>
              </a:rPr>
              <a:t>elizzle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nibh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pretium</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tincidunt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Maecenizzle</a:t>
            </a:r>
            <a:r>
              <a:rPr lang="en-US" sz="900" b="1" kern="600" dirty="0">
                <a:solidFill>
                  <a:sysClr val="windowText" lastClr="000000"/>
                </a:solidFill>
                <a:latin typeface="Courier New" panose="02070309020205020404" pitchFamily="49" charset="0"/>
                <a:cs typeface="Courier New" panose="02070309020205020404" pitchFamily="49" charset="0"/>
              </a:rPr>
              <a:t> 	things </a:t>
            </a:r>
            <a:r>
              <a:rPr lang="en-US" sz="900" b="1" kern="600" dirty="0" err="1">
                <a:solidFill>
                  <a:sysClr val="windowText" lastClr="000000"/>
                </a:solidFill>
                <a:latin typeface="Courier New" panose="02070309020205020404" pitchFamily="49" charset="0"/>
                <a:cs typeface="Courier New" panose="02070309020205020404" pitchFamily="49" charset="0"/>
              </a:rPr>
              <a:t>erat</a:t>
            </a:r>
            <a:r>
              <a:rPr lang="en-US" sz="900" b="1" kern="600" dirty="0">
                <a:solidFill>
                  <a:sysClr val="windowText" lastClr="000000"/>
                </a:solidFill>
                <a:latin typeface="Courier New" panose="02070309020205020404" pitchFamily="49" charset="0"/>
                <a:cs typeface="Courier New" panose="02070309020205020404" pitchFamily="49" charset="0"/>
              </a:rPr>
              <a:t>. Own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in </a:t>
            </a:r>
            <a:r>
              <a:rPr lang="en-US" sz="900" b="1" kern="600" dirty="0" err="1">
                <a:solidFill>
                  <a:sysClr val="windowText" lastClr="000000"/>
                </a:solidFill>
                <a:latin typeface="Courier New" panose="02070309020205020404" pitchFamily="49" charset="0"/>
                <a:cs typeface="Courier New" panose="02070309020205020404" pitchFamily="49" charset="0"/>
              </a:rPr>
              <a:t>lacizzle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sed</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maurizzle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elementizzle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tristique</a:t>
            </a:r>
            <a:r>
              <a:rPr lang="en-US" sz="900" b="1" kern="600" dirty="0">
                <a:solidFill>
                  <a:sysClr val="windowText" lastClr="000000"/>
                </a:solidFill>
                <a:latin typeface="Courier New" panose="02070309020205020404" pitchFamily="49" charset="0"/>
                <a:cs typeface="Courier New" panose="02070309020205020404" pitchFamily="49" charset="0"/>
              </a:rPr>
              <a:t>. I'm in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yippiyo</a:t>
            </a:r>
            <a:r>
              <a:rPr lang="en-US" sz="900" b="1" kern="600" dirty="0">
                <a:solidFill>
                  <a:sysClr val="windowText" lastClr="000000"/>
                </a:solidFill>
                <a:latin typeface="Courier New" panose="02070309020205020404" pitchFamily="49" charset="0"/>
                <a:cs typeface="Courier New" panose="02070309020205020404" pitchFamily="49" charset="0"/>
              </a:rPr>
              <a:t> sizzle </a:t>
            </a:r>
            <a:r>
              <a:rPr lang="en-US" sz="900" b="1" kern="600" dirty="0" err="1">
                <a:solidFill>
                  <a:sysClr val="windowText" lastClr="000000"/>
                </a:solidFill>
                <a:latin typeface="Courier New" panose="02070309020205020404" pitchFamily="49" charset="0"/>
                <a:cs typeface="Courier New" panose="02070309020205020404" pitchFamily="49" charset="0"/>
              </a:rPr>
              <a:t>daahng</a:t>
            </a:r>
            <a:r>
              <a:rPr lang="en-US" sz="900" b="1" kern="600" dirty="0">
                <a:solidFill>
                  <a:sysClr val="windowText" lastClr="000000"/>
                </a:solidFill>
                <a:latin typeface="Courier New" panose="02070309020205020404" pitchFamily="49" charset="0"/>
                <a:cs typeface="Courier New" panose="02070309020205020404" pitchFamily="49" charset="0"/>
              </a:rPr>
              <a:t> dawg </a:t>
            </a:r>
            <a:r>
              <a:rPr lang="en-US" sz="900" b="1" kern="600" dirty="0" err="1">
                <a:solidFill>
                  <a:sysClr val="windowText" lastClr="000000"/>
                </a:solidFill>
                <a:latin typeface="Courier New" panose="02070309020205020404" pitchFamily="49" charset="0"/>
                <a:cs typeface="Courier New" panose="02070309020205020404" pitchFamily="49" charset="0"/>
              </a:rPr>
              <a:t>eros</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ultricizzle</a:t>
            </a:r>
            <a:r>
              <a:rPr lang="en-US" sz="900" b="1" kern="600" dirty="0">
                <a:solidFill>
                  <a:sysClr val="windowText" lastClr="000000"/>
                </a:solidFill>
                <a:latin typeface="Courier New" panose="02070309020205020404" pitchFamily="49" charset="0"/>
                <a:cs typeface="Courier New" panose="02070309020205020404" pitchFamily="49" charset="0"/>
              </a:rPr>
              <a:t> . In </a:t>
            </a:r>
            <a:r>
              <a:rPr lang="en-US" sz="900" b="1" kern="600" dirty="0" err="1">
                <a:solidFill>
                  <a:sysClr val="windowText" lastClr="000000"/>
                </a:solidFill>
                <a:latin typeface="Courier New" panose="02070309020205020404" pitchFamily="49" charset="0"/>
                <a:cs typeface="Courier New" panose="02070309020205020404" pitchFamily="49" charset="0"/>
              </a:rPr>
              <a:t>velit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tortor</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ultricizzle</a:t>
            </a:r>
            <a:r>
              <a:rPr lang="en-US" sz="900" b="1" kern="600" dirty="0">
                <a:solidFill>
                  <a:sysClr val="windowText" lastClr="000000"/>
                </a:solidFill>
                <a:latin typeface="Courier New" panose="02070309020205020404" pitchFamily="49" charset="0"/>
                <a:cs typeface="Courier New" panose="02070309020205020404" pitchFamily="49" charset="0"/>
              </a:rPr>
              <a:t> 	ghetto, </a:t>
            </a:r>
            <a:r>
              <a:rPr lang="en-US" sz="900" b="1" kern="600" dirty="0" err="1">
                <a:solidFill>
                  <a:sysClr val="windowText" lastClr="000000"/>
                </a:solidFill>
                <a:latin typeface="Courier New" panose="02070309020205020404" pitchFamily="49" charset="0"/>
                <a:cs typeface="Courier New" panose="02070309020205020404" pitchFamily="49" charset="0"/>
              </a:rPr>
              <a:t>hendrerizzle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home g-</a:t>
            </a:r>
            <a:r>
              <a:rPr lang="en-US" sz="900" b="1" kern="600" dirty="0" err="1">
                <a:solidFill>
                  <a:sysClr val="windowText" lastClr="000000"/>
                </a:solidFill>
                <a:latin typeface="Courier New" panose="02070309020205020404" pitchFamily="49" charset="0"/>
                <a:cs typeface="Courier New" panose="02070309020205020404" pitchFamily="49" charset="0"/>
              </a:rPr>
              <a:t>dizzle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adipiscing</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crunk</a:t>
            </a:r>
            <a:r>
              <a:rPr lang="en-US" sz="900" b="1" kern="600" dirty="0">
                <a:solidFill>
                  <a:sysClr val="windowText" lastClr="000000"/>
                </a:solidFill>
                <a:latin typeface="Courier New" panose="02070309020205020404" pitchFamily="49" charset="0"/>
                <a:cs typeface="Courier New" panose="02070309020205020404" pitchFamily="49" charset="0"/>
              </a:rPr>
              <a:t>, boom </a:t>
            </a:r>
            <a:r>
              <a:rPr lang="en-US" sz="900" b="1" kern="600" dirty="0" err="1">
                <a:solidFill>
                  <a:sysClr val="windowText" lastClr="000000"/>
                </a:solidFill>
                <a:latin typeface="Courier New" panose="02070309020205020404" pitchFamily="49" charset="0"/>
                <a:cs typeface="Courier New" panose="02070309020205020404" pitchFamily="49" charset="0"/>
              </a:rPr>
              <a:t>shackalack</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velit</a:t>
            </a:r>
            <a:r>
              <a:rPr lang="en-US" sz="900" b="1" kern="600" dirty="0">
                <a:solidFill>
                  <a:sysClr val="windowText" lastClr="000000"/>
                </a:solidFill>
                <a:latin typeface="Courier New" panose="02070309020205020404" pitchFamily="49" charset="0"/>
                <a:cs typeface="Courier New" panose="02070309020205020404" pitchFamily="49" charset="0"/>
              </a:rPr>
              <a:t> doggy, </a:t>
            </a:r>
            <a:r>
              <a:rPr lang="en-US" sz="900" b="1" kern="600" dirty="0" err="1">
                <a:solidFill>
                  <a:sysClr val="windowText" lastClr="000000"/>
                </a:solidFill>
                <a:latin typeface="Courier New" panose="02070309020205020404" pitchFamily="49" charset="0"/>
                <a:cs typeface="Courier New" panose="02070309020205020404" pitchFamily="49" charset="0"/>
              </a:rPr>
              <a:t>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consequizzle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pharetra</a:t>
            </a:r>
            <a:r>
              <a:rPr lang="en-US" sz="900" b="1" kern="600" dirty="0">
                <a:solidFill>
                  <a:sysClr val="windowText" lastClr="000000"/>
                </a:solidFill>
                <a:latin typeface="Courier New" panose="02070309020205020404" pitchFamily="49" charset="0"/>
                <a:cs typeface="Courier New" panose="02070309020205020404" pitchFamily="49" charset="0"/>
              </a:rPr>
              <a:t> get down 	get down, </a:t>
            </a:r>
            <a:r>
              <a:rPr lang="en-US" sz="900" b="1" kern="600" dirty="0" err="1">
                <a:solidFill>
                  <a:sysClr val="windowText" lastClr="000000"/>
                </a:solidFill>
                <a:latin typeface="Courier New" panose="02070309020205020404" pitchFamily="49" charset="0"/>
                <a:cs typeface="Courier New" panose="02070309020205020404" pitchFamily="49" charset="0"/>
              </a:rPr>
              <a:t>dictizzle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sed</a:t>
            </a:r>
            <a:r>
              <a:rPr lang="en-US" sz="900" b="1" kern="600" dirty="0">
                <a:solidFill>
                  <a:sysClr val="windowText" lastClr="000000"/>
                </a:solidFill>
                <a:latin typeface="Courier New" panose="02070309020205020404" pitchFamily="49" charset="0"/>
                <a:cs typeface="Courier New" panose="02070309020205020404" pitchFamily="49" charset="0"/>
              </a:rPr>
              <a:t>, shut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up.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neque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lorizzle</a:t>
            </a:r>
            <a:r>
              <a:rPr lang="en-US" sz="900" b="1" kern="600" dirty="0">
                <a:solidFill>
                  <a:sysClr val="windowText" lastClr="000000"/>
                </a:solidFill>
                <a:latin typeface="Courier New" panose="02070309020205020404" pitchFamily="49" charset="0"/>
                <a:cs typeface="Courier New" panose="02070309020205020404" pitchFamily="49" charset="0"/>
              </a:rPr>
              <a:t>. Bling 	bling vitae </a:t>
            </a:r>
            <a:r>
              <a:rPr lang="en-US" sz="900" b="1" kern="600" dirty="0" err="1">
                <a:solidFill>
                  <a:sysClr val="windowText" lastClr="000000"/>
                </a:solidFill>
                <a:latin typeface="Courier New" panose="02070309020205020404" pitchFamily="49" charset="0"/>
                <a:cs typeface="Courier New" panose="02070309020205020404" pitchFamily="49" charset="0"/>
              </a:rPr>
              <a:t>pizzle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ut</a:t>
            </a:r>
            <a:r>
              <a:rPr lang="en-US" sz="900" b="1" kern="600" dirty="0">
                <a:solidFill>
                  <a:sysClr val="windowText" lastClr="000000"/>
                </a:solidFill>
                <a:latin typeface="Courier New" panose="02070309020205020404" pitchFamily="49" charset="0"/>
                <a:cs typeface="Courier New" panose="02070309020205020404" pitchFamily="49" charset="0"/>
              </a:rPr>
              <a:t> libero </a:t>
            </a:r>
            <a:r>
              <a:rPr lang="en-US" sz="900" b="1" kern="600" dirty="0" err="1">
                <a:solidFill>
                  <a:sysClr val="windowText" lastClr="000000"/>
                </a:solidFill>
                <a:latin typeface="Courier New" panose="02070309020205020404" pitchFamily="49" charset="0"/>
                <a:cs typeface="Courier New" panose="02070309020205020404" pitchFamily="49" charset="0"/>
              </a:rPr>
              <a:t>commodo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gizzle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Fusce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augue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eu</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mamma dang. 	</a:t>
            </a:r>
            <a:r>
              <a:rPr lang="en-US" sz="900" b="1" kern="600" dirty="0" err="1">
                <a:solidFill>
                  <a:sysClr val="windowText" lastClr="000000"/>
                </a:solidFill>
                <a:latin typeface="Courier New" panose="02070309020205020404" pitchFamily="49" charset="0"/>
                <a:cs typeface="Courier New" panose="02070309020205020404" pitchFamily="49" charset="0"/>
              </a:rPr>
              <a:t>Phasellizzle</a:t>
            </a:r>
            <a:r>
              <a:rPr lang="en-US" sz="900" b="1" kern="600" dirty="0">
                <a:solidFill>
                  <a:sysClr val="windowText" lastClr="000000"/>
                </a:solidFill>
                <a:latin typeface="Courier New" panose="02070309020205020404" pitchFamily="49" charset="0"/>
                <a:cs typeface="Courier New" panose="02070309020205020404" pitchFamily="49" charset="0"/>
              </a:rPr>
              <a:t> break it down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erat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Suspendisse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shizzlin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dizzle</a:t>
            </a:r>
            <a:r>
              <a:rPr lang="en-US" sz="900" b="1" kern="600" dirty="0">
                <a:solidFill>
                  <a:sysClr val="windowText" lastClr="000000"/>
                </a:solidFill>
                <a:latin typeface="Courier New" panose="02070309020205020404" pitchFamily="49" charset="0"/>
                <a:cs typeface="Courier New" panose="02070309020205020404" pitchFamily="49" charset="0"/>
              </a:rPr>
              <a:t> owned, 	</a:t>
            </a:r>
            <a:r>
              <a:rPr lang="en-US" sz="900" b="1" kern="600" dirty="0" err="1">
                <a:solidFill>
                  <a:sysClr val="windowText" lastClr="000000"/>
                </a:solidFill>
                <a:latin typeface="Courier New" panose="02070309020205020404" pitchFamily="49" charset="0"/>
                <a:cs typeface="Courier New" panose="02070309020205020404" pitchFamily="49" charset="0"/>
              </a:rPr>
              <a:t>sollicitudin</a:t>
            </a:r>
            <a:r>
              <a:rPr lang="en-US" sz="900" b="1" kern="600" dirty="0">
                <a:solidFill>
                  <a:sysClr val="windowText" lastClr="000000"/>
                </a:solidFill>
                <a:latin typeface="Courier New" panose="02070309020205020404" pitchFamily="49" charset="0"/>
                <a:cs typeface="Courier New" panose="02070309020205020404" pitchFamily="49" charset="0"/>
              </a:rPr>
              <a:t> sizzle,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commodo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nec</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justo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Donizzle</a:t>
            </a:r>
            <a:r>
              <a:rPr lang="en-US" sz="900" b="1" kern="600" dirty="0">
                <a:solidFill>
                  <a:sysClr val="windowText" lastClr="000000"/>
                </a:solidFill>
                <a:latin typeface="Courier New" panose="02070309020205020404" pitchFamily="49" charset="0"/>
                <a:cs typeface="Courier New" panose="02070309020205020404" pitchFamily="49" charset="0"/>
              </a:rPr>
              <a:t> fizzle 	</a:t>
            </a:r>
            <a:r>
              <a:rPr lang="en-US" sz="900" b="1" kern="600" dirty="0" err="1">
                <a:solidFill>
                  <a:sysClr val="windowText" lastClr="000000"/>
                </a:solidFill>
                <a:latin typeface="Courier New" panose="02070309020205020404" pitchFamily="49" charset="0"/>
                <a:cs typeface="Courier New" panose="02070309020205020404" pitchFamily="49" charset="0"/>
              </a:rPr>
              <a:t>porttitizzle</a:t>
            </a:r>
            <a:r>
              <a:rPr lang="en-US" sz="900" b="1" kern="600" dirty="0">
                <a:solidFill>
                  <a:sysClr val="windowText" lastClr="000000"/>
                </a:solidFill>
                <a:latin typeface="Courier New" panose="02070309020205020404" pitchFamily="49" charset="0"/>
                <a:cs typeface="Courier New" panose="02070309020205020404" pitchFamily="49" charset="0"/>
              </a:rPr>
              <a:t> ligula. </a:t>
            </a:r>
            <a:r>
              <a:rPr lang="en-US" sz="900" b="1" kern="600" dirty="0" err="1">
                <a:solidFill>
                  <a:sysClr val="windowText" lastClr="000000"/>
                </a:solidFill>
                <a:latin typeface="Courier New" panose="02070309020205020404" pitchFamily="49" charset="0"/>
                <a:cs typeface="Courier New" panose="02070309020205020404" pitchFamily="49" charset="0"/>
              </a:rPr>
              <a:t>Nunc</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feugizzle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tellus</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tellivizzle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ornare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tempor</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sapizzle</a:t>
            </a:r>
            <a:r>
              <a:rPr lang="en-US" sz="900" b="1" kern="600" dirty="0">
                <a:solidFill>
                  <a:sysClr val="windowText" lastClr="000000"/>
                </a:solidFill>
                <a:latin typeface="Courier New" panose="02070309020205020404" pitchFamily="49" charset="0"/>
                <a:cs typeface="Courier New" panose="02070309020205020404" pitchFamily="49" charset="0"/>
              </a:rPr>
              <a:t> break 	it down </a:t>
            </a:r>
            <a:r>
              <a:rPr lang="en-US" sz="900" b="1" kern="600" dirty="0" err="1">
                <a:solidFill>
                  <a:sysClr val="windowText" lastClr="000000"/>
                </a:solidFill>
                <a:latin typeface="Courier New" panose="02070309020205020404" pitchFamily="49" charset="0"/>
                <a:cs typeface="Courier New" panose="02070309020205020404" pitchFamily="49" charset="0"/>
              </a:rPr>
              <a:t>tincidunt</a:t>
            </a:r>
            <a:r>
              <a:rPr lang="en-US" sz="900" b="1" kern="600" dirty="0">
                <a:solidFill>
                  <a:sysClr val="windowText" lastClr="000000"/>
                </a:solidFill>
                <a:latin typeface="Courier New" panose="02070309020205020404" pitchFamily="49" charset="0"/>
                <a:cs typeface="Courier New" panose="02070309020205020404" pitchFamily="49" charset="0"/>
              </a:rPr>
              <a:t> gangster, </a:t>
            </a:r>
            <a:r>
              <a:rPr lang="en-US" sz="900" b="1" kern="600" dirty="0" err="1">
                <a:solidFill>
                  <a:sysClr val="windowText" lastClr="000000"/>
                </a:solidFill>
                <a:latin typeface="Courier New" panose="02070309020205020404" pitchFamily="49" charset="0"/>
                <a:cs typeface="Courier New" panose="02070309020205020404" pitchFamily="49" charset="0"/>
              </a:rPr>
              <a:t>eget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dapibus</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daahng</a:t>
            </a:r>
            <a:r>
              <a:rPr lang="en-US" sz="900" b="1" kern="600" dirty="0">
                <a:solidFill>
                  <a:sysClr val="windowText" lastClr="000000"/>
                </a:solidFill>
                <a:latin typeface="Courier New" panose="02070309020205020404" pitchFamily="49" charset="0"/>
                <a:cs typeface="Courier New" panose="02070309020205020404" pitchFamily="49" charset="0"/>
              </a:rPr>
              <a:t> dawg </a:t>
            </a:r>
            <a:r>
              <a:rPr lang="en-US" sz="900" b="1" kern="600" dirty="0" err="1">
                <a:solidFill>
                  <a:sysClr val="windowText" lastClr="000000"/>
                </a:solidFill>
                <a:latin typeface="Courier New" panose="02070309020205020404" pitchFamily="49" charset="0"/>
                <a:cs typeface="Courier New" panose="02070309020205020404" pitchFamily="49" charset="0"/>
              </a:rPr>
              <a:t>enizzle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that's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Stuff </a:t>
            </a:r>
            <a:r>
              <a:rPr lang="en-US" sz="900" b="1" kern="600" dirty="0" err="1">
                <a:solidFill>
                  <a:sysClr val="windowText" lastClr="000000"/>
                </a:solidFill>
                <a:latin typeface="Courier New" panose="02070309020205020404" pitchFamily="49" charset="0"/>
                <a:cs typeface="Courier New" panose="02070309020205020404" pitchFamily="49" charset="0"/>
              </a:rPr>
              <a:t>quizzle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leo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imperdizzle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my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semper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sapien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boofron</a:t>
            </a:r>
            <a:r>
              <a:rPr lang="en-US" sz="900" b="1" kern="600" dirty="0">
                <a:solidFill>
                  <a:sysClr val="windowText" lastClr="000000"/>
                </a:solidFill>
                <a:latin typeface="Courier New" panose="02070309020205020404" pitchFamily="49" charset="0"/>
                <a:cs typeface="Courier New" panose="02070309020205020404" pitchFamily="49" charset="0"/>
              </a:rPr>
              <a:t> magna </a:t>
            </a:r>
            <a:r>
              <a:rPr lang="en-US" sz="900" b="1" kern="600" dirty="0" err="1">
                <a:solidFill>
                  <a:sysClr val="windowText" lastClr="000000"/>
                </a:solidFill>
                <a:latin typeface="Courier New" panose="02070309020205020404" pitchFamily="49" charset="0"/>
                <a:cs typeface="Courier New" panose="02070309020205020404" pitchFamily="49" charset="0"/>
              </a:rPr>
              <a:t>vizzle</a:t>
            </a:r>
            <a:r>
              <a:rPr lang="en-US" sz="900" b="1" kern="600" dirty="0">
                <a:solidFill>
                  <a:sysClr val="windowText" lastClr="000000"/>
                </a:solidFill>
                <a:latin typeface="Courier New" panose="02070309020205020404" pitchFamily="49" charset="0"/>
                <a:cs typeface="Courier New" panose="02070309020205020404" pitchFamily="49" charset="0"/>
              </a:rPr>
              <a:t> ghetto. I'm in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ante bling </a:t>
            </a:r>
            <a:r>
              <a:rPr lang="en-US" sz="900" b="1" kern="600" dirty="0" err="1">
                <a:solidFill>
                  <a:sysClr val="windowText" lastClr="000000"/>
                </a:solidFill>
                <a:latin typeface="Courier New" panose="02070309020205020404" pitchFamily="49" charset="0"/>
                <a:cs typeface="Courier New" panose="02070309020205020404" pitchFamily="49" charset="0"/>
              </a:rPr>
              <a:t>bling</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suscipizzle</a:t>
            </a:r>
            <a:r>
              <a:rPr lang="en-US" sz="900" b="1" kern="600" dirty="0">
                <a:solidFill>
                  <a:sysClr val="windowText" lastClr="000000"/>
                </a:solidFill>
                <a:latin typeface="Courier New" panose="02070309020205020404" pitchFamily="49" charset="0"/>
                <a:cs typeface="Courier New" panose="02070309020205020404" pitchFamily="49" charset="0"/>
              </a:rPr>
              <a:t> vitae,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mamma stuff, </a:t>
            </a:r>
            <a:r>
              <a:rPr lang="en-US" sz="900" b="1" kern="600" dirty="0" err="1">
                <a:solidFill>
                  <a:sysClr val="windowText" lastClr="000000"/>
                </a:solidFill>
                <a:latin typeface="Courier New" panose="02070309020205020404" pitchFamily="49" charset="0"/>
                <a:cs typeface="Courier New" panose="02070309020205020404" pitchFamily="49" charset="0"/>
              </a:rPr>
              <a:t>rutrizzle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velizzle</a:t>
            </a:r>
            <a:r>
              <a:rPr lang="en-US" sz="900"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endParaRPr lang="en-US" sz="900" b="1" kern="600" dirty="0">
              <a:solidFill>
                <a:sysClr val="windowText" lastClr="000000"/>
              </a:solidFill>
              <a:latin typeface="Courier New" panose="02070309020205020404" pitchFamily="49" charset="0"/>
              <a:cs typeface="Courier New" panose="02070309020205020404" pitchFamily="49" charset="0"/>
            </a:endParaRPr>
          </a:p>
          <a:p>
            <a:pPr defTabSz="932563">
              <a:lnSpc>
                <a:spcPct val="90000"/>
              </a:lnSpc>
              <a:spcAft>
                <a:spcPts val="600"/>
              </a:spcAft>
              <a:defRPr/>
            </a:pP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Mauris</a:t>
            </a:r>
            <a:r>
              <a:rPr lang="en-US" sz="900" b="1" kern="600" dirty="0">
                <a:solidFill>
                  <a:sysClr val="windowText" lastClr="000000"/>
                </a:solidFill>
                <a:latin typeface="Courier New" panose="02070309020205020404" pitchFamily="49" charset="0"/>
                <a:cs typeface="Courier New" panose="02070309020205020404" pitchFamily="49" charset="0"/>
              </a:rPr>
              <a:t> da bomb go to </a:t>
            </a:r>
            <a:r>
              <a:rPr lang="en-US" sz="900" b="1" kern="600" dirty="0" err="1">
                <a:solidFill>
                  <a:sysClr val="windowText" lastClr="000000"/>
                </a:solidFill>
                <a:latin typeface="Courier New" panose="02070309020205020404" pitchFamily="49" charset="0"/>
                <a:cs typeface="Courier New" panose="02070309020205020404" pitchFamily="49" charset="0"/>
              </a:rPr>
              <a:t>zzle</a:t>
            </a:r>
            <a:r>
              <a:rPr lang="en-US" sz="900" b="1" kern="600" dirty="0">
                <a:solidFill>
                  <a:sysClr val="windowText" lastClr="000000"/>
                </a:solidFill>
                <a:latin typeface="Courier New" panose="02070309020205020404" pitchFamily="49" charset="0"/>
                <a:cs typeface="Courier New" panose="02070309020205020404" pitchFamily="49" charset="0"/>
              </a:rPr>
              <a:t>. Sizzle </a:t>
            </a:r>
            <a:r>
              <a:rPr lang="en-US" sz="900" b="1" kern="600" dirty="0" err="1">
                <a:solidFill>
                  <a:sysClr val="windowText" lastClr="000000"/>
                </a:solidFill>
                <a:latin typeface="Courier New" panose="02070309020205020404" pitchFamily="49" charset="0"/>
                <a:cs typeface="Courier New" panose="02070309020205020404" pitchFamily="49" charset="0"/>
              </a:rPr>
              <a:t>mammasay</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mammasa</a:t>
            </a:r>
            <a:r>
              <a:rPr lang="en-US" sz="900" b="1" kern="600" dirty="0">
                <a:solidFill>
                  <a:sysClr val="windowText" lastClr="000000"/>
                </a:solidFill>
                <a:latin typeface="Courier New" panose="02070309020205020404" pitchFamily="49" charset="0"/>
                <a:cs typeface="Courier New" panose="02070309020205020404" pitchFamily="49" charset="0"/>
              </a:rPr>
              <a:t> mamma </a:t>
            </a:r>
            <a:r>
              <a:rPr lang="en-US" sz="900" b="1" kern="600" dirty="0" err="1">
                <a:solidFill>
                  <a:sysClr val="windowText" lastClr="000000"/>
                </a:solidFill>
                <a:latin typeface="Courier New" panose="02070309020205020404" pitchFamily="49" charset="0"/>
                <a:cs typeface="Courier New" panose="02070309020205020404" pitchFamily="49" charset="0"/>
              </a:rPr>
              <a:t>oo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sa</a:t>
            </a:r>
            <a:r>
              <a:rPr lang="en-US" sz="900" b="1" kern="600" dirty="0">
                <a:solidFill>
                  <a:sysClr val="windowText" lastClr="000000"/>
                </a:solidFill>
                <a:latin typeface="Courier New" panose="02070309020205020404" pitchFamily="49" charset="0"/>
                <a:cs typeface="Courier New" panose="02070309020205020404" pitchFamily="49" charset="0"/>
              </a:rPr>
              <a:t> magna own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amet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risus</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congue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Boofron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mofo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auctizzle</a:t>
            </a:r>
            <a:r>
              <a:rPr lang="en-US" sz="900" b="1" kern="600" dirty="0">
                <a:solidFill>
                  <a:sysClr val="windowText" lastClr="000000"/>
                </a:solidFill>
                <a:latin typeface="Courier New" panose="02070309020205020404" pitchFamily="49" charset="0"/>
                <a:cs typeface="Courier New" panose="02070309020205020404" pitchFamily="49" charset="0"/>
              </a:rPr>
              <a:t> ma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Pot a </a:t>
            </a:r>
            <a:r>
              <a:rPr lang="en-US" sz="900" b="1" kern="600" dirty="0" err="1">
                <a:solidFill>
                  <a:sysClr val="windowText" lastClr="000000"/>
                </a:solidFill>
                <a:latin typeface="Courier New" panose="02070309020205020404" pitchFamily="49" charset="0"/>
                <a:cs typeface="Courier New" panose="02070309020205020404" pitchFamily="49" charset="0"/>
              </a:rPr>
              <a:t>elizzle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nibh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pretium</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tincidunt</a:t>
            </a:r>
            <a:r>
              <a:rPr lang="en-US" sz="900" b="1" kern="600" dirty="0">
                <a:solidFill>
                  <a:sysClr val="windowText" lastClr="000000"/>
                </a:solidFill>
                <a:latin typeface="Courier New" panose="02070309020205020404" pitchFamily="49" charset="0"/>
                <a:cs typeface="Courier New" panose="02070309020205020404" pitchFamily="49" charset="0"/>
              </a:rPr>
              <a:t>.             	things </a:t>
            </a:r>
            <a:r>
              <a:rPr lang="en-US" sz="900" b="1" kern="600" dirty="0" err="1">
                <a:solidFill>
                  <a:sysClr val="windowText" lastClr="000000"/>
                </a:solidFill>
                <a:latin typeface="Courier New" panose="02070309020205020404" pitchFamily="49" charset="0"/>
                <a:cs typeface="Courier New" panose="02070309020205020404" pitchFamily="49" charset="0"/>
              </a:rPr>
              <a:t>erat</a:t>
            </a:r>
            <a:r>
              <a:rPr lang="en-US" sz="900" b="1" kern="600" dirty="0">
                <a:solidFill>
                  <a:sysClr val="windowText" lastClr="000000"/>
                </a:solidFill>
                <a:latin typeface="Courier New" panose="02070309020205020404" pitchFamily="49" charset="0"/>
                <a:cs typeface="Courier New" panose="02070309020205020404" pitchFamily="49" charset="0"/>
              </a:rPr>
              <a:t>. Own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in </a:t>
            </a:r>
            <a:r>
              <a:rPr lang="en-US" sz="900" b="1" kern="600" dirty="0" err="1">
                <a:solidFill>
                  <a:sysClr val="windowText" lastClr="000000"/>
                </a:solidFill>
                <a:latin typeface="Courier New" panose="02070309020205020404" pitchFamily="49" charset="0"/>
                <a:cs typeface="Courier New" panose="02070309020205020404" pitchFamily="49" charset="0"/>
              </a:rPr>
              <a:t>lacizzle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sed</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maurizzle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elementizzle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tristique</a:t>
            </a:r>
            <a:r>
              <a:rPr lang="en-US" sz="900" b="1" kern="600" dirty="0">
                <a:solidFill>
                  <a:sysClr val="windowText" lastClr="000000"/>
                </a:solidFill>
                <a:latin typeface="Courier New" panose="02070309020205020404" pitchFamily="49" charset="0"/>
                <a:cs typeface="Courier New" panose="02070309020205020404" pitchFamily="49" charset="0"/>
              </a:rPr>
              <a:t>. I'm in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yippiyo</a:t>
            </a:r>
            <a:r>
              <a:rPr lang="en-US" sz="900" b="1" kern="600" dirty="0">
                <a:solidFill>
                  <a:sysClr val="windowText" lastClr="000000"/>
                </a:solidFill>
                <a:latin typeface="Courier New" panose="02070309020205020404" pitchFamily="49" charset="0"/>
                <a:cs typeface="Courier New" panose="02070309020205020404" pitchFamily="49" charset="0"/>
              </a:rPr>
              <a:t> sizzle </a:t>
            </a:r>
            <a:r>
              <a:rPr lang="en-US" sz="900" b="1" kern="600" dirty="0" err="1">
                <a:solidFill>
                  <a:sysClr val="windowText" lastClr="000000"/>
                </a:solidFill>
                <a:latin typeface="Courier New" panose="02070309020205020404" pitchFamily="49" charset="0"/>
                <a:cs typeface="Courier New" panose="02070309020205020404" pitchFamily="49" charset="0"/>
              </a:rPr>
              <a:t>daahng</a:t>
            </a:r>
            <a:r>
              <a:rPr lang="en-US" sz="900" b="1" kern="600" dirty="0">
                <a:solidFill>
                  <a:sysClr val="windowText" lastClr="000000"/>
                </a:solidFill>
                <a:latin typeface="Courier New" panose="02070309020205020404" pitchFamily="49" charset="0"/>
                <a:cs typeface="Courier New" panose="02070309020205020404" pitchFamily="49" charset="0"/>
              </a:rPr>
              <a:t> dawg </a:t>
            </a:r>
            <a:r>
              <a:rPr lang="en-US" sz="900" b="1" kern="600" dirty="0" err="1">
                <a:solidFill>
                  <a:sysClr val="windowText" lastClr="000000"/>
                </a:solidFill>
                <a:latin typeface="Courier New" panose="02070309020205020404" pitchFamily="49" charset="0"/>
                <a:cs typeface="Courier New" panose="02070309020205020404" pitchFamily="49" charset="0"/>
              </a:rPr>
              <a:t>eros</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ultricizzle</a:t>
            </a:r>
            <a:r>
              <a:rPr lang="en-US" sz="900" b="1" kern="600" dirty="0">
                <a:solidFill>
                  <a:sysClr val="windowText" lastClr="000000"/>
                </a:solidFill>
                <a:latin typeface="Courier New" panose="02070309020205020404" pitchFamily="49" charset="0"/>
                <a:cs typeface="Courier New" panose="02070309020205020404" pitchFamily="49" charset="0"/>
              </a:rPr>
              <a:t> . In </a:t>
            </a:r>
            <a:r>
              <a:rPr lang="en-US" sz="900" b="1" kern="600" dirty="0" err="1">
                <a:solidFill>
                  <a:sysClr val="windowText" lastClr="000000"/>
                </a:solidFill>
                <a:latin typeface="Courier New" panose="02070309020205020404" pitchFamily="49" charset="0"/>
                <a:cs typeface="Courier New" panose="02070309020205020404" pitchFamily="49" charset="0"/>
              </a:rPr>
              <a:t>velit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tortor</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ultricizzle</a:t>
            </a:r>
            <a:r>
              <a:rPr lang="en-US" sz="900" b="1" kern="600" dirty="0">
                <a:solidFill>
                  <a:sysClr val="windowText" lastClr="000000"/>
                </a:solidFill>
                <a:latin typeface="Courier New" panose="02070309020205020404" pitchFamily="49" charset="0"/>
                <a:cs typeface="Courier New" panose="02070309020205020404" pitchFamily="49" charset="0"/>
              </a:rPr>
              <a:t> 	ghetto, </a:t>
            </a:r>
            <a:r>
              <a:rPr lang="en-US" sz="900" b="1" kern="600" dirty="0" err="1">
                <a:solidFill>
                  <a:sysClr val="windowText" lastClr="000000"/>
                </a:solidFill>
                <a:latin typeface="Courier New" panose="02070309020205020404" pitchFamily="49" charset="0"/>
                <a:cs typeface="Courier New" panose="02070309020205020404" pitchFamily="49" charset="0"/>
              </a:rPr>
              <a:t>hendrerizzle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home g-</a:t>
            </a:r>
            <a:r>
              <a:rPr lang="en-US" sz="900" b="1" kern="600" dirty="0" err="1">
                <a:solidFill>
                  <a:sysClr val="windowText" lastClr="000000"/>
                </a:solidFill>
                <a:latin typeface="Courier New" panose="02070309020205020404" pitchFamily="49" charset="0"/>
                <a:cs typeface="Courier New" panose="02070309020205020404" pitchFamily="49" charset="0"/>
              </a:rPr>
              <a:t>dizzle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adipiscing</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crunk</a:t>
            </a:r>
            <a:r>
              <a:rPr lang="en-US" sz="900" b="1" kern="600" dirty="0">
                <a:solidFill>
                  <a:sysClr val="windowText" lastClr="000000"/>
                </a:solidFill>
                <a:latin typeface="Courier New" panose="02070309020205020404" pitchFamily="49" charset="0"/>
                <a:cs typeface="Courier New" panose="02070309020205020404" pitchFamily="49" charset="0"/>
              </a:rPr>
              <a:t>, boom </a:t>
            </a:r>
            <a:r>
              <a:rPr lang="en-US" sz="900" b="1" kern="600" dirty="0" err="1">
                <a:solidFill>
                  <a:sysClr val="windowText" lastClr="000000"/>
                </a:solidFill>
                <a:latin typeface="Courier New" panose="02070309020205020404" pitchFamily="49" charset="0"/>
                <a:cs typeface="Courier New" panose="02070309020205020404" pitchFamily="49" charset="0"/>
              </a:rPr>
              <a:t>shackalack</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velit</a:t>
            </a:r>
            <a:r>
              <a:rPr lang="en-US" sz="900" b="1" kern="600" dirty="0">
                <a:solidFill>
                  <a:sysClr val="windowText" lastClr="000000"/>
                </a:solidFill>
                <a:latin typeface="Courier New" panose="02070309020205020404" pitchFamily="49" charset="0"/>
                <a:cs typeface="Courier New" panose="02070309020205020404" pitchFamily="49" charset="0"/>
              </a:rPr>
              <a:t> doggy, </a:t>
            </a:r>
            <a:r>
              <a:rPr lang="en-US" sz="900" b="1" kern="600" dirty="0" err="1">
                <a:solidFill>
                  <a:sysClr val="windowText" lastClr="000000"/>
                </a:solidFill>
                <a:latin typeface="Courier New" panose="02070309020205020404" pitchFamily="49" charset="0"/>
                <a:cs typeface="Courier New" panose="02070309020205020404" pitchFamily="49" charset="0"/>
              </a:rPr>
              <a:t>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consequizzle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pharetra</a:t>
            </a:r>
            <a:r>
              <a:rPr lang="en-US" sz="900" b="1" kern="600" dirty="0">
                <a:solidFill>
                  <a:sysClr val="windowText" lastClr="000000"/>
                </a:solidFill>
                <a:latin typeface="Courier New" panose="02070309020205020404" pitchFamily="49" charset="0"/>
                <a:cs typeface="Courier New" panose="02070309020205020404" pitchFamily="49" charset="0"/>
              </a:rPr>
              <a:t> get down 	get down, </a:t>
            </a:r>
            <a:r>
              <a:rPr lang="en-US" sz="900" b="1" kern="600" dirty="0" err="1">
                <a:solidFill>
                  <a:sysClr val="windowText" lastClr="000000"/>
                </a:solidFill>
                <a:latin typeface="Courier New" panose="02070309020205020404" pitchFamily="49" charset="0"/>
                <a:cs typeface="Courier New" panose="02070309020205020404" pitchFamily="49" charset="0"/>
              </a:rPr>
              <a:t>dictizzle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sed</a:t>
            </a:r>
            <a:r>
              <a:rPr lang="en-US" sz="900" b="1" kern="600" dirty="0">
                <a:solidFill>
                  <a:sysClr val="windowText" lastClr="000000"/>
                </a:solidFill>
                <a:latin typeface="Courier New" panose="02070309020205020404" pitchFamily="49" charset="0"/>
                <a:cs typeface="Courier New" panose="02070309020205020404" pitchFamily="49" charset="0"/>
              </a:rPr>
              <a:t>, shut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up.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neque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lorizzle</a:t>
            </a:r>
            <a:r>
              <a:rPr lang="en-US" sz="900" b="1" kern="600" dirty="0">
                <a:solidFill>
                  <a:sysClr val="windowText" lastClr="000000"/>
                </a:solidFill>
                <a:latin typeface="Courier New" panose="02070309020205020404" pitchFamily="49" charset="0"/>
                <a:cs typeface="Courier New" panose="02070309020205020404" pitchFamily="49" charset="0"/>
              </a:rPr>
              <a:t>. Bling "</a:t>
            </a:r>
          </a:p>
          <a:p>
            <a:pPr defTabSz="932563">
              <a:lnSpc>
                <a:spcPct val="90000"/>
              </a:lnSpc>
              <a:spcAft>
                <a:spcPts val="600"/>
              </a:spcAft>
              <a:defRPr/>
            </a:pPr>
            <a:r>
              <a:rPr lang="en-US" sz="900" b="1" kern="600" dirty="0">
                <a:solidFill>
                  <a:sysClr val="windowText" lastClr="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1120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350" y="182676"/>
            <a:ext cx="11414647" cy="1063336"/>
          </a:xfrm>
        </p:spPr>
        <p:txBody>
          <a:bodyPr/>
          <a:lstStyle/>
          <a:p>
            <a:r>
              <a:rPr lang="en-US" dirty="0" smtClean="0"/>
              <a:t>    </a:t>
            </a:r>
            <a:r>
              <a:rPr lang="en-US" sz="5684" dirty="0">
                <a:solidFill>
                  <a:schemeClr val="accent1"/>
                </a:solidFill>
              </a:rPr>
              <a:t>What is a document database?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511" y="2643242"/>
            <a:ext cx="2352342" cy="2342818"/>
          </a:xfrm>
          <a:prstGeom prst="rect">
            <a:avLst/>
          </a:prstGeom>
        </p:spPr>
      </p:pic>
      <p:sp>
        <p:nvSpPr>
          <p:cNvPr id="9" name="TextBox 8"/>
          <p:cNvSpPr txBox="1"/>
          <p:nvPr/>
        </p:nvSpPr>
        <p:spPr>
          <a:xfrm>
            <a:off x="617515" y="2900299"/>
            <a:ext cx="4325911" cy="1096812"/>
          </a:xfrm>
          <a:prstGeom prst="rect">
            <a:avLst/>
          </a:prstGeom>
          <a:noFill/>
        </p:spPr>
        <p:txBody>
          <a:bodyPr wrap="square" rtlCol="0">
            <a:spAutoFit/>
          </a:bodyPr>
          <a:lstStyle/>
          <a:p>
            <a:pPr defTabSz="896386"/>
            <a:r>
              <a:rPr lang="en-US" sz="3200" kern="0" dirty="0">
                <a:solidFill>
                  <a:sysClr val="windowText" lastClr="000000"/>
                </a:solidFill>
                <a:latin typeface="Segoe UI" panose="020B0502040204020203" pitchFamily="34" charset="0"/>
                <a:cs typeface="Segoe UI" panose="020B0502040204020203" pitchFamily="34" charset="0"/>
              </a:rPr>
              <a:t>Definitely </a:t>
            </a:r>
            <a:r>
              <a:rPr lang="en-US" sz="3200" u="sng" kern="0" dirty="0">
                <a:solidFill>
                  <a:sysClr val="windowText" lastClr="000000"/>
                </a:solidFill>
                <a:latin typeface="Segoe UI" panose="020B0502040204020203" pitchFamily="34" charset="0"/>
                <a:cs typeface="Segoe UI" panose="020B0502040204020203" pitchFamily="34" charset="0"/>
              </a:rPr>
              <a:t>NOT</a:t>
            </a:r>
            <a:r>
              <a:rPr lang="en-US" sz="3200" kern="0" dirty="0">
                <a:solidFill>
                  <a:sysClr val="windowText" lastClr="000000"/>
                </a:solidFill>
                <a:latin typeface="Segoe UI" panose="020B0502040204020203" pitchFamily="34" charset="0"/>
                <a:cs typeface="Segoe UI" panose="020B0502040204020203" pitchFamily="34" charset="0"/>
              </a:rPr>
              <a:t> this </a:t>
            </a:r>
          </a:p>
          <a:p>
            <a:pPr defTabSz="896386"/>
            <a:r>
              <a:rPr lang="en-US" sz="3200" kern="0" dirty="0">
                <a:solidFill>
                  <a:sysClr val="windowText" lastClr="000000"/>
                </a:solidFill>
                <a:latin typeface="Segoe UI" panose="020B0502040204020203" pitchFamily="34" charset="0"/>
                <a:cs typeface="Segoe UI" panose="020B0502040204020203" pitchFamily="34" charset="0"/>
              </a:rPr>
              <a:t>kind of document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4678" y="3824595"/>
            <a:ext cx="1780923" cy="1771399"/>
          </a:xfrm>
          <a:prstGeom prst="rect">
            <a:avLst/>
          </a:prstGeom>
        </p:spPr>
      </p:pic>
    </p:spTree>
    <p:extLst>
      <p:ext uri="{BB962C8B-B14F-4D97-AF65-F5344CB8AC3E}">
        <p14:creationId xmlns:p14="http://schemas.microsoft.com/office/powerpoint/2010/main" val="144106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0066" y="1189814"/>
            <a:ext cx="11651870" cy="3876537"/>
          </a:xfrm>
        </p:spPr>
        <p:txBody>
          <a:bodyPr/>
          <a:lstStyle/>
          <a:p>
            <a:pPr marL="0" indent="0">
              <a:buNone/>
            </a:pPr>
            <a:r>
              <a:rPr lang="en-US" sz="3136" dirty="0"/>
              <a:t>They appeal to developers :-</a:t>
            </a:r>
          </a:p>
          <a:p>
            <a:r>
              <a:rPr lang="en-US" sz="3136" dirty="0"/>
              <a:t>Promote code first development</a:t>
            </a:r>
          </a:p>
          <a:p>
            <a:r>
              <a:rPr lang="en-US" sz="3136" dirty="0"/>
              <a:t>Resilient to iterative schema changes</a:t>
            </a:r>
          </a:p>
          <a:p>
            <a:r>
              <a:rPr lang="en-US" sz="3136" dirty="0"/>
              <a:t>Richer query and indexing </a:t>
            </a:r>
            <a:r>
              <a:rPr lang="en-US" sz="2000" dirty="0"/>
              <a:t>(compared to KV stores) </a:t>
            </a:r>
            <a:endParaRPr lang="en-US" sz="3136" dirty="0"/>
          </a:p>
          <a:p>
            <a:r>
              <a:rPr lang="en-US" sz="3136" dirty="0"/>
              <a:t>Low impedance as object / JSON store; no ORM required</a:t>
            </a:r>
          </a:p>
          <a:p>
            <a:r>
              <a:rPr lang="en-US" sz="3136" dirty="0"/>
              <a:t>It just works</a:t>
            </a:r>
          </a:p>
          <a:p>
            <a:r>
              <a:rPr lang="en-US" sz="3136" dirty="0"/>
              <a:t>It’s fast</a:t>
            </a:r>
          </a:p>
        </p:txBody>
      </p:sp>
      <p:sp>
        <p:nvSpPr>
          <p:cNvPr id="2" name="Cloud 1"/>
          <p:cNvSpPr/>
          <p:nvPr/>
        </p:nvSpPr>
        <p:spPr bwMode="auto">
          <a:xfrm>
            <a:off x="8560820" y="4460063"/>
            <a:ext cx="3361118" cy="2180672"/>
          </a:xfrm>
          <a:prstGeom prst="cloud">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 name="Can 8"/>
          <p:cNvSpPr/>
          <p:nvPr/>
        </p:nvSpPr>
        <p:spPr bwMode="auto">
          <a:xfrm>
            <a:off x="10590461" y="4887530"/>
            <a:ext cx="522840" cy="522840"/>
          </a:xfrm>
          <a:prstGeom prst="can">
            <a:avLst/>
          </a:prstGeom>
          <a:solidFill>
            <a:schemeClr val="accent1"/>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2" name="Can 11"/>
          <p:cNvSpPr/>
          <p:nvPr/>
        </p:nvSpPr>
        <p:spPr bwMode="auto">
          <a:xfrm>
            <a:off x="10838902" y="5107492"/>
            <a:ext cx="522840" cy="522840"/>
          </a:xfrm>
          <a:prstGeom prst="can">
            <a:avLst/>
          </a:prstGeom>
          <a:solidFill>
            <a:schemeClr val="accent1"/>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0" name="TextBox 9"/>
          <p:cNvSpPr txBox="1"/>
          <p:nvPr/>
        </p:nvSpPr>
        <p:spPr>
          <a:xfrm>
            <a:off x="9089358" y="5012414"/>
            <a:ext cx="1602825" cy="920469"/>
          </a:xfrm>
          <a:prstGeom prst="rect">
            <a:avLst/>
          </a:prstGeom>
          <a:noFill/>
        </p:spPr>
        <p:txBody>
          <a:bodyPr wrap="none" lIns="179259" tIns="143407" rIns="179259" bIns="143407" rtlCol="0">
            <a:spAutoFit/>
          </a:bodyPr>
          <a:lstStyle/>
          <a:p>
            <a:pPr defTabSz="896386">
              <a:lnSpc>
                <a:spcPct val="90000"/>
              </a:lnSpc>
              <a:spcAft>
                <a:spcPts val="588"/>
              </a:spcAft>
            </a:pPr>
            <a:r>
              <a:rPr lang="en-US" sz="1961" kern="0" dirty="0">
                <a:solidFill>
                  <a:schemeClr val="bg1"/>
                </a:solidFill>
              </a:rPr>
              <a:t>I</a:t>
            </a:r>
          </a:p>
          <a:p>
            <a:pPr defTabSz="896386">
              <a:lnSpc>
                <a:spcPct val="90000"/>
              </a:lnSpc>
              <a:spcAft>
                <a:spcPts val="588"/>
              </a:spcAft>
            </a:pPr>
            <a:r>
              <a:rPr lang="en-US" sz="1961" kern="0" dirty="0">
                <a:solidFill>
                  <a:schemeClr val="bg1"/>
                </a:solidFill>
              </a:rPr>
              <a:t>developers</a:t>
            </a:r>
          </a:p>
        </p:txBody>
      </p:sp>
      <p:sp>
        <p:nvSpPr>
          <p:cNvPr id="11" name="Heart 10"/>
          <p:cNvSpPr/>
          <p:nvPr/>
        </p:nvSpPr>
        <p:spPr bwMode="auto">
          <a:xfrm>
            <a:off x="9452906" y="5107493"/>
            <a:ext cx="448149" cy="358954"/>
          </a:xfrm>
          <a:prstGeom prst="heart">
            <a:avLst/>
          </a:prstGeom>
          <a:solidFill>
            <a:srgbClr val="C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4" name="Title 2"/>
          <p:cNvSpPr>
            <a:spLocks noGrp="1"/>
          </p:cNvSpPr>
          <p:nvPr>
            <p:ph type="title"/>
          </p:nvPr>
        </p:nvSpPr>
        <p:spPr>
          <a:xfrm>
            <a:off x="-366350" y="182676"/>
            <a:ext cx="11414647" cy="1063336"/>
          </a:xfrm>
        </p:spPr>
        <p:txBody>
          <a:bodyPr/>
          <a:lstStyle/>
          <a:p>
            <a:r>
              <a:rPr lang="en-US" dirty="0" smtClean="0"/>
              <a:t>    </a:t>
            </a:r>
            <a:r>
              <a:rPr lang="en-US" sz="5684" dirty="0">
                <a:solidFill>
                  <a:schemeClr val="accent1"/>
                </a:solidFill>
              </a:rPr>
              <a:t>Developer Appeal</a:t>
            </a:r>
          </a:p>
        </p:txBody>
      </p:sp>
    </p:spTree>
    <p:extLst>
      <p:ext uri="{BB962C8B-B14F-4D97-AF65-F5344CB8AC3E}">
        <p14:creationId xmlns:p14="http://schemas.microsoft.com/office/powerpoint/2010/main" val="2266387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684" dirty="0">
                <a:solidFill>
                  <a:schemeClr val="accent1"/>
                </a:solidFill>
              </a:rPr>
              <a:t>Azure DocumentDB</a:t>
            </a:r>
          </a:p>
        </p:txBody>
      </p:sp>
      <p:sp>
        <p:nvSpPr>
          <p:cNvPr id="5" name="Content Placeholder 2"/>
          <p:cNvSpPr txBox="1">
            <a:spLocks/>
          </p:cNvSpPr>
          <p:nvPr/>
        </p:nvSpPr>
        <p:spPr>
          <a:xfrm>
            <a:off x="416717" y="1423467"/>
            <a:ext cx="11774420" cy="624016"/>
          </a:xfrm>
          <a:prstGeom prst="rect">
            <a:avLst/>
          </a:prstGeom>
        </p:spPr>
        <p:txBody>
          <a:bodyPr vert="horz" wrap="square" lIns="143407" tIns="89630" rIns="143407" bIns="8963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896354">
              <a:buNone/>
            </a:pPr>
            <a:r>
              <a:rPr lang="en-US" sz="3136" dirty="0">
                <a:solidFill>
                  <a:schemeClr val="tx1"/>
                </a:solidFill>
              </a:rPr>
              <a:t>Fully-managed, highly-scalable, NoSQL document database service</a:t>
            </a:r>
          </a:p>
        </p:txBody>
      </p:sp>
      <p:sp>
        <p:nvSpPr>
          <p:cNvPr id="15" name="TextBox 14"/>
          <p:cNvSpPr txBox="1"/>
          <p:nvPr/>
        </p:nvSpPr>
        <p:spPr>
          <a:xfrm>
            <a:off x="122986" y="4852087"/>
            <a:ext cx="2582762" cy="1286671"/>
          </a:xfrm>
          <a:prstGeom prst="rect">
            <a:avLst/>
          </a:prstGeom>
          <a:noFill/>
        </p:spPr>
        <p:txBody>
          <a:bodyPr wrap="square" lIns="179259" tIns="143407" rIns="179259" bIns="143407" rtlCol="0">
            <a:spAutoFit/>
          </a:bodyPr>
          <a:lstStyle/>
          <a:p>
            <a:pPr algn="ctr" defTabSz="896386">
              <a:lnSpc>
                <a:spcPct val="90000"/>
              </a:lnSpc>
              <a:spcAft>
                <a:spcPts val="588"/>
              </a:spcAft>
            </a:pPr>
            <a:r>
              <a:rPr lang="en-US" sz="2353" kern="0" dirty="0">
                <a:solidFill>
                  <a:sysClr val="windowText" lastClr="000000"/>
                </a:solidFill>
                <a:latin typeface="+mj-lt"/>
              </a:rPr>
              <a:t>query over schema-free JSON</a:t>
            </a:r>
          </a:p>
        </p:txBody>
      </p:sp>
      <p:sp>
        <p:nvSpPr>
          <p:cNvPr id="16" name="TextBox 15"/>
          <p:cNvSpPr txBox="1"/>
          <p:nvPr/>
        </p:nvSpPr>
        <p:spPr>
          <a:xfrm>
            <a:off x="2709585" y="4826280"/>
            <a:ext cx="3054729" cy="1031252"/>
          </a:xfrm>
          <a:prstGeom prst="rect">
            <a:avLst/>
          </a:prstGeom>
          <a:noFill/>
        </p:spPr>
        <p:txBody>
          <a:bodyPr wrap="square" lIns="179259" tIns="143407" rIns="179259" bIns="143407" rtlCol="0">
            <a:spAutoFit/>
          </a:bodyPr>
          <a:lstStyle/>
          <a:p>
            <a:pPr algn="ctr" defTabSz="896386">
              <a:lnSpc>
                <a:spcPct val="90000"/>
              </a:lnSpc>
              <a:spcAft>
                <a:spcPts val="588"/>
              </a:spcAft>
            </a:pPr>
            <a:r>
              <a:rPr lang="en-US" sz="2353" kern="0" dirty="0">
                <a:solidFill>
                  <a:sysClr val="windowText" lastClr="000000"/>
                </a:solidFill>
                <a:latin typeface="+mj-lt"/>
              </a:rPr>
              <a:t>multi-document</a:t>
            </a:r>
          </a:p>
          <a:p>
            <a:pPr algn="ctr" defTabSz="896386">
              <a:lnSpc>
                <a:spcPct val="90000"/>
              </a:lnSpc>
              <a:spcAft>
                <a:spcPts val="588"/>
              </a:spcAft>
            </a:pPr>
            <a:r>
              <a:rPr lang="en-US" sz="2353" kern="0" dirty="0">
                <a:solidFill>
                  <a:sysClr val="windowText" lastClr="000000"/>
                </a:solidFill>
                <a:latin typeface="+mj-lt"/>
              </a:rPr>
              <a:t>transactions</a:t>
            </a:r>
          </a:p>
        </p:txBody>
      </p:sp>
      <p:sp>
        <p:nvSpPr>
          <p:cNvPr id="17" name="TextBox 16"/>
          <p:cNvSpPr txBox="1"/>
          <p:nvPr/>
        </p:nvSpPr>
        <p:spPr>
          <a:xfrm>
            <a:off x="5647754" y="4852081"/>
            <a:ext cx="3054729" cy="954320"/>
          </a:xfrm>
          <a:prstGeom prst="rect">
            <a:avLst/>
          </a:prstGeom>
          <a:noFill/>
        </p:spPr>
        <p:txBody>
          <a:bodyPr wrap="square" lIns="179259" tIns="143407" rIns="179259" bIns="143407" rtlCol="0">
            <a:spAutoFit/>
          </a:bodyPr>
          <a:lstStyle/>
          <a:p>
            <a:pPr algn="ctr" defTabSz="896386">
              <a:lnSpc>
                <a:spcPct val="90000"/>
              </a:lnSpc>
              <a:spcAft>
                <a:spcPts val="588"/>
              </a:spcAft>
            </a:pPr>
            <a:r>
              <a:rPr lang="en-US" sz="2353" kern="0" dirty="0">
                <a:solidFill>
                  <a:sysClr val="windowText" lastClr="000000"/>
                </a:solidFill>
                <a:latin typeface="+mj-lt"/>
              </a:rPr>
              <a:t>tunable, high performance</a:t>
            </a:r>
          </a:p>
        </p:txBody>
      </p:sp>
      <p:sp>
        <p:nvSpPr>
          <p:cNvPr id="21" name="Rectangle 20"/>
          <p:cNvSpPr/>
          <p:nvPr/>
        </p:nvSpPr>
        <p:spPr bwMode="auto">
          <a:xfrm>
            <a:off x="8463255" y="3952747"/>
            <a:ext cx="3363436" cy="963210"/>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8" name="TextBox 17"/>
          <p:cNvSpPr txBox="1"/>
          <p:nvPr/>
        </p:nvSpPr>
        <p:spPr>
          <a:xfrm>
            <a:off x="8763880" y="4824880"/>
            <a:ext cx="3054729" cy="1286671"/>
          </a:xfrm>
          <a:prstGeom prst="rect">
            <a:avLst/>
          </a:prstGeom>
          <a:noFill/>
        </p:spPr>
        <p:txBody>
          <a:bodyPr wrap="square" lIns="179259" tIns="143407" rIns="179259" bIns="143407" rtlCol="0">
            <a:spAutoFit/>
          </a:bodyPr>
          <a:lstStyle/>
          <a:p>
            <a:pPr algn="ctr" defTabSz="896386">
              <a:lnSpc>
                <a:spcPct val="90000"/>
              </a:lnSpc>
              <a:spcAft>
                <a:spcPts val="588"/>
              </a:spcAft>
            </a:pPr>
            <a:r>
              <a:rPr lang="en-US" sz="2353" kern="0" dirty="0">
                <a:solidFill>
                  <a:sysClr val="windowText" lastClr="000000"/>
                </a:solidFill>
                <a:latin typeface="+mj-lt"/>
              </a:rPr>
              <a:t>fully managed and designed for massive scale</a:t>
            </a:r>
          </a:p>
        </p:txBody>
      </p:sp>
      <p:grpSp>
        <p:nvGrpSpPr>
          <p:cNvPr id="63" name="Group 62"/>
          <p:cNvGrpSpPr>
            <a:grpSpLocks noChangeAspect="1"/>
          </p:cNvGrpSpPr>
          <p:nvPr/>
        </p:nvGrpSpPr>
        <p:grpSpPr>
          <a:xfrm>
            <a:off x="3669443" y="2434811"/>
            <a:ext cx="1205093" cy="1737113"/>
            <a:chOff x="5265737" y="1597819"/>
            <a:chExt cx="1899194" cy="2737643"/>
          </a:xfrm>
        </p:grpSpPr>
        <p:sp>
          <p:nvSpPr>
            <p:cNvPr id="64" name="Rectangle 63"/>
            <p:cNvSpPr/>
            <p:nvPr/>
          </p:nvSpPr>
          <p:spPr bwMode="auto">
            <a:xfrm>
              <a:off x="5265737" y="2278062"/>
              <a:ext cx="1752600" cy="2057400"/>
            </a:xfrm>
            <a:prstGeom prst="rect">
              <a:avLst/>
            </a:prstGeom>
            <a:solidFill>
              <a:srgbClr val="6169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r" defTabSz="932293" fontAlgn="base">
                <a:lnSpc>
                  <a:spcPct val="90000"/>
                </a:lnSpc>
                <a:spcBef>
                  <a:spcPct val="0"/>
                </a:spcBef>
                <a:spcAft>
                  <a:spcPct val="0"/>
                </a:spcAft>
              </a:pPr>
              <a:r>
                <a:rPr lang="en-US" sz="5399" kern="0" dirty="0">
                  <a:solidFill>
                    <a:schemeClr val="bg1"/>
                  </a:solidFill>
                  <a:ea typeface="Segoe UI" pitchFamily="34" charset="0"/>
                  <a:cs typeface="Segoe UI" pitchFamily="34" charset="0"/>
                </a:rPr>
                <a:t>JS</a:t>
              </a:r>
              <a:endParaRPr lang="en-US" sz="2400" kern="0" dirty="0">
                <a:solidFill>
                  <a:schemeClr val="bg1"/>
                </a:solidFill>
                <a:ea typeface="Segoe UI" pitchFamily="34" charset="0"/>
                <a:cs typeface="Segoe UI" pitchFamily="34" charset="0"/>
              </a:endParaRPr>
            </a:p>
          </p:txBody>
        </p:sp>
        <p:grpSp>
          <p:nvGrpSpPr>
            <p:cNvPr id="65" name="Group 64"/>
            <p:cNvGrpSpPr/>
            <p:nvPr/>
          </p:nvGrpSpPr>
          <p:grpSpPr bwMode="black">
            <a:xfrm>
              <a:off x="5913437" y="1597819"/>
              <a:ext cx="1251494" cy="979487"/>
              <a:chOff x="5184775" y="225425"/>
              <a:chExt cx="1500188" cy="1220788"/>
            </a:xfrm>
            <a:solidFill>
              <a:srgbClr val="FFFFFF"/>
            </a:solidFill>
          </p:grpSpPr>
          <p:sp>
            <p:nvSpPr>
              <p:cNvPr id="6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616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600" kern="0">
                  <a:solidFill>
                    <a:sysClr val="windowText" lastClr="000000"/>
                  </a:solidFill>
                </a:endParaRPr>
              </a:p>
            </p:txBody>
          </p:sp>
          <p:sp>
            <p:nvSpPr>
              <p:cNvPr id="67" name="Oval 87"/>
              <p:cNvSpPr>
                <a:spLocks noChangeArrowheads="1"/>
              </p:cNvSpPr>
              <p:nvPr/>
            </p:nvSpPr>
            <p:spPr bwMode="black">
              <a:xfrm>
                <a:off x="5630863" y="812800"/>
                <a:ext cx="203200" cy="203200"/>
              </a:xfrm>
              <a:prstGeom prst="ellipse">
                <a:avLst/>
              </a:prstGeom>
              <a:solidFill>
                <a:srgbClr val="616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600" kern="0">
                  <a:solidFill>
                    <a:sysClr val="windowText" lastClr="000000"/>
                  </a:solidFill>
                </a:endParaRPr>
              </a:p>
            </p:txBody>
          </p:sp>
          <p:sp>
            <p:nvSpPr>
              <p:cNvPr id="6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616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600" kern="0">
                  <a:solidFill>
                    <a:sysClr val="windowText" lastClr="000000"/>
                  </a:solidFill>
                </a:endParaRPr>
              </a:p>
            </p:txBody>
          </p:sp>
        </p:grpSp>
      </p:grpSp>
      <p:grpSp>
        <p:nvGrpSpPr>
          <p:cNvPr id="69" name="Group 68"/>
          <p:cNvGrpSpPr>
            <a:grpSpLocks noChangeAspect="1"/>
          </p:cNvGrpSpPr>
          <p:nvPr/>
        </p:nvGrpSpPr>
        <p:grpSpPr>
          <a:xfrm>
            <a:off x="177383" y="2229139"/>
            <a:ext cx="2783059" cy="2639900"/>
            <a:chOff x="3866797" y="623221"/>
            <a:chExt cx="4945901" cy="4691483"/>
          </a:xfrm>
        </p:grpSpPr>
        <p:sp>
          <p:nvSpPr>
            <p:cNvPr id="70" name="TextBox 69"/>
            <p:cNvSpPr txBox="1"/>
            <p:nvPr/>
          </p:nvSpPr>
          <p:spPr>
            <a:xfrm>
              <a:off x="3866797" y="623221"/>
              <a:ext cx="4945901" cy="4691483"/>
            </a:xfrm>
            <a:prstGeom prst="rect">
              <a:avLst/>
            </a:prstGeom>
            <a:noFill/>
          </p:spPr>
          <p:txBody>
            <a:bodyPr wrap="none" lIns="182854" tIns="146284" rIns="182854" bIns="146284" rtlCol="0">
              <a:spAutoFit/>
            </a:bodyPr>
            <a:lstStyle/>
            <a:p>
              <a:pPr defTabSz="896386">
                <a:lnSpc>
                  <a:spcPct val="90000"/>
                </a:lnSpc>
                <a:spcAft>
                  <a:spcPts val="600"/>
                </a:spcAft>
              </a:pPr>
              <a:r>
                <a:rPr lang="en-US" sz="16596" kern="0" dirty="0">
                  <a:solidFill>
                    <a:srgbClr val="61697E"/>
                  </a:solidFill>
                  <a:latin typeface="+mj-lt"/>
                  <a:cs typeface="Consolas" panose="020B0609020204030204" pitchFamily="49" charset="0"/>
                </a:rPr>
                <a:t>{  }</a:t>
              </a:r>
              <a:endParaRPr lang="en-US" sz="11498" kern="0" dirty="0">
                <a:solidFill>
                  <a:srgbClr val="61697E"/>
                </a:solidFill>
                <a:latin typeface="+mj-lt"/>
                <a:cs typeface="Consolas" panose="020B0609020204030204" pitchFamily="49" charset="0"/>
              </a:endParaRPr>
            </a:p>
          </p:txBody>
        </p:sp>
        <p:sp>
          <p:nvSpPr>
            <p:cNvPr id="71" name="Freeform 128"/>
            <p:cNvSpPr>
              <a:spLocks noEditPoints="1"/>
            </p:cNvSpPr>
            <p:nvPr/>
          </p:nvSpPr>
          <p:spPr bwMode="black">
            <a:xfrm>
              <a:off x="5227636" y="1671105"/>
              <a:ext cx="2057400" cy="2318016"/>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61697E"/>
            </a:solidFill>
            <a:ln>
              <a:solidFill>
                <a:srgbClr val="61697E"/>
              </a:solidFill>
            </a:ln>
            <a:extLst/>
          </p:spPr>
          <p:txBody>
            <a:bodyPr vert="horz" wrap="square" lIns="91427" tIns="45713" rIns="91427" bIns="45713" numCol="1" anchor="t" anchorCtr="0" compatLnSpc="1">
              <a:prstTxWarp prst="textNoShape">
                <a:avLst/>
              </a:prstTxWarp>
            </a:bodyPr>
            <a:lstStyle/>
            <a:p>
              <a:pPr defTabSz="896386"/>
              <a:endParaRPr lang="en-US" kern="0">
                <a:solidFill>
                  <a:srgbClr val="5B9BD5"/>
                </a:solidFill>
              </a:endParaRPr>
            </a:p>
          </p:txBody>
        </p:sp>
        <p:sp>
          <p:nvSpPr>
            <p:cNvPr id="72" name="Rounded Rectangle 71"/>
            <p:cNvSpPr/>
            <p:nvPr/>
          </p:nvSpPr>
          <p:spPr bwMode="auto">
            <a:xfrm>
              <a:off x="4959334" y="3040062"/>
              <a:ext cx="1457263" cy="653785"/>
            </a:xfrm>
            <a:prstGeom prst="roundRect">
              <a:avLst/>
            </a:prstGeom>
            <a:solidFill>
              <a:srgbClr val="6169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kern="0" dirty="0">
                  <a:solidFill>
                    <a:schemeClr val="bg1"/>
                  </a:solidFill>
                  <a:ea typeface="Segoe UI" pitchFamily="34" charset="0"/>
                  <a:cs typeface="Segoe UI" pitchFamily="34" charset="0"/>
                </a:rPr>
                <a:t>SQL</a:t>
              </a:r>
              <a:endParaRPr lang="en-US" sz="1200" b="1" kern="0" dirty="0">
                <a:solidFill>
                  <a:schemeClr val="bg1"/>
                </a:solidFill>
                <a:ea typeface="Segoe UI" pitchFamily="34" charset="0"/>
                <a:cs typeface="Segoe UI" pitchFamily="34" charset="0"/>
              </a:endParaRPr>
            </a:p>
          </p:txBody>
        </p:sp>
      </p:grpSp>
      <p:grpSp>
        <p:nvGrpSpPr>
          <p:cNvPr id="73" name="Group 72"/>
          <p:cNvGrpSpPr>
            <a:grpSpLocks noChangeAspect="1"/>
          </p:cNvGrpSpPr>
          <p:nvPr/>
        </p:nvGrpSpPr>
        <p:grpSpPr>
          <a:xfrm>
            <a:off x="6181522" y="2521055"/>
            <a:ext cx="1973993" cy="1737113"/>
            <a:chOff x="4713287" y="1651732"/>
            <a:chExt cx="2857500" cy="2514600"/>
          </a:xfrm>
        </p:grpSpPr>
        <p:grpSp>
          <p:nvGrpSpPr>
            <p:cNvPr id="74" name="Group 73"/>
            <p:cNvGrpSpPr/>
            <p:nvPr/>
          </p:nvGrpSpPr>
          <p:grpSpPr>
            <a:xfrm>
              <a:off x="4713287" y="1651732"/>
              <a:ext cx="2857500" cy="2514600"/>
              <a:chOff x="4275137" y="2354262"/>
              <a:chExt cx="2857500" cy="2171700"/>
            </a:xfrm>
          </p:grpSpPr>
          <p:sp>
            <p:nvSpPr>
              <p:cNvPr id="76" name="Isosceles Triangle 75"/>
              <p:cNvSpPr/>
              <p:nvPr/>
            </p:nvSpPr>
            <p:spPr bwMode="auto">
              <a:xfrm>
                <a:off x="4541837" y="2544762"/>
                <a:ext cx="2362200" cy="1790700"/>
              </a:xfrm>
              <a:prstGeom prst="triangle">
                <a:avLst/>
              </a:prstGeom>
              <a:noFill/>
              <a:ln w="76200">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p:cNvSpPr/>
              <p:nvPr/>
            </p:nvSpPr>
            <p:spPr bwMode="auto">
              <a:xfrm>
                <a:off x="5494337" y="2354262"/>
                <a:ext cx="457200" cy="381000"/>
              </a:xfrm>
              <a:prstGeom prst="ellipse">
                <a:avLst/>
              </a:prstGeom>
              <a:solidFill>
                <a:srgbClr val="61697E"/>
              </a:solidFill>
              <a:ln>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p:cNvSpPr/>
              <p:nvPr/>
            </p:nvSpPr>
            <p:spPr bwMode="auto">
              <a:xfrm>
                <a:off x="6675437" y="4144962"/>
                <a:ext cx="457200" cy="381000"/>
              </a:xfrm>
              <a:prstGeom prst="ellipse">
                <a:avLst/>
              </a:prstGeom>
              <a:solidFill>
                <a:srgbClr val="61697E"/>
              </a:solidFill>
              <a:ln>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p:cNvSpPr/>
              <p:nvPr/>
            </p:nvSpPr>
            <p:spPr bwMode="auto">
              <a:xfrm>
                <a:off x="4275137" y="4144962"/>
                <a:ext cx="457200" cy="381000"/>
              </a:xfrm>
              <a:prstGeom prst="ellipse">
                <a:avLst/>
              </a:prstGeom>
              <a:solidFill>
                <a:srgbClr val="61697E"/>
              </a:solidFill>
              <a:ln>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Freeform 139"/>
            <p:cNvSpPr>
              <a:spLocks/>
            </p:cNvSpPr>
            <p:nvPr/>
          </p:nvSpPr>
          <p:spPr bwMode="black">
            <a:xfrm>
              <a:off x="5680883" y="2744563"/>
              <a:ext cx="960406" cy="718123"/>
            </a:xfrm>
            <a:custGeom>
              <a:avLst/>
              <a:gdLst>
                <a:gd name="T0" fmla="*/ 384 w 450"/>
                <a:gd name="T1" fmla="*/ 111 h 378"/>
                <a:gd name="T2" fmla="*/ 388 w 450"/>
                <a:gd name="T3" fmla="*/ 104 h 378"/>
                <a:gd name="T4" fmla="*/ 381 w 450"/>
                <a:gd name="T5" fmla="*/ 97 h 378"/>
                <a:gd name="T6" fmla="*/ 349 w 450"/>
                <a:gd name="T7" fmla="*/ 97 h 378"/>
                <a:gd name="T8" fmla="*/ 257 w 450"/>
                <a:gd name="T9" fmla="*/ 68 h 378"/>
                <a:gd name="T10" fmla="*/ 231 w 450"/>
                <a:gd name="T11" fmla="*/ 50 h 378"/>
                <a:gd name="T12" fmla="*/ 231 w 450"/>
                <a:gd name="T13" fmla="*/ 33 h 378"/>
                <a:gd name="T14" fmla="*/ 242 w 450"/>
                <a:gd name="T15" fmla="*/ 17 h 378"/>
                <a:gd name="T16" fmla="*/ 224 w 450"/>
                <a:gd name="T17" fmla="*/ 0 h 378"/>
                <a:gd name="T18" fmla="*/ 207 w 450"/>
                <a:gd name="T19" fmla="*/ 17 h 378"/>
                <a:gd name="T20" fmla="*/ 217 w 450"/>
                <a:gd name="T21" fmla="*/ 33 h 378"/>
                <a:gd name="T22" fmla="*/ 217 w 450"/>
                <a:gd name="T23" fmla="*/ 50 h 378"/>
                <a:gd name="T24" fmla="*/ 192 w 450"/>
                <a:gd name="T25" fmla="*/ 68 h 378"/>
                <a:gd name="T26" fmla="*/ 99 w 450"/>
                <a:gd name="T27" fmla="*/ 97 h 378"/>
                <a:gd name="T28" fmla="*/ 69 w 450"/>
                <a:gd name="T29" fmla="*/ 97 h 378"/>
                <a:gd name="T30" fmla="*/ 62 w 450"/>
                <a:gd name="T31" fmla="*/ 104 h 378"/>
                <a:gd name="T32" fmla="*/ 66 w 450"/>
                <a:gd name="T33" fmla="*/ 111 h 378"/>
                <a:gd name="T34" fmla="*/ 6 w 450"/>
                <a:gd name="T35" fmla="*/ 255 h 378"/>
                <a:gd name="T36" fmla="*/ 20 w 450"/>
                <a:gd name="T37" fmla="*/ 255 h 378"/>
                <a:gd name="T38" fmla="*/ 69 w 450"/>
                <a:gd name="T39" fmla="*/ 136 h 378"/>
                <a:gd name="T40" fmla="*/ 125 w 450"/>
                <a:gd name="T41" fmla="*/ 270 h 378"/>
                <a:gd name="T42" fmla="*/ 0 w 450"/>
                <a:gd name="T43" fmla="*/ 270 h 378"/>
                <a:gd name="T44" fmla="*/ 69 w 450"/>
                <a:gd name="T45" fmla="*/ 319 h 378"/>
                <a:gd name="T46" fmla="*/ 139 w 450"/>
                <a:gd name="T47" fmla="*/ 270 h 378"/>
                <a:gd name="T48" fmla="*/ 73 w 450"/>
                <a:gd name="T49" fmla="*/ 112 h 378"/>
                <a:gd name="T50" fmla="*/ 196 w 450"/>
                <a:gd name="T51" fmla="*/ 112 h 378"/>
                <a:gd name="T52" fmla="*/ 213 w 450"/>
                <a:gd name="T53" fmla="*/ 122 h 378"/>
                <a:gd name="T54" fmla="*/ 213 w 450"/>
                <a:gd name="T55" fmla="*/ 328 h 378"/>
                <a:gd name="T56" fmla="*/ 108 w 450"/>
                <a:gd name="T57" fmla="*/ 367 h 378"/>
                <a:gd name="T58" fmla="*/ 108 w 450"/>
                <a:gd name="T59" fmla="*/ 378 h 378"/>
                <a:gd name="T60" fmla="*/ 342 w 450"/>
                <a:gd name="T61" fmla="*/ 378 h 378"/>
                <a:gd name="T62" fmla="*/ 342 w 450"/>
                <a:gd name="T63" fmla="*/ 367 h 378"/>
                <a:gd name="T64" fmla="*/ 236 w 450"/>
                <a:gd name="T65" fmla="*/ 328 h 378"/>
                <a:gd name="T66" fmla="*/ 236 w 450"/>
                <a:gd name="T67" fmla="*/ 122 h 378"/>
                <a:gd name="T68" fmla="*/ 252 w 450"/>
                <a:gd name="T69" fmla="*/ 112 h 378"/>
                <a:gd name="T70" fmla="*/ 377 w 450"/>
                <a:gd name="T71" fmla="*/ 112 h 378"/>
                <a:gd name="T72" fmla="*/ 317 w 450"/>
                <a:gd name="T73" fmla="*/ 255 h 378"/>
                <a:gd name="T74" fmla="*/ 331 w 450"/>
                <a:gd name="T75" fmla="*/ 255 h 378"/>
                <a:gd name="T76" fmla="*/ 380 w 450"/>
                <a:gd name="T77" fmla="*/ 136 h 378"/>
                <a:gd name="T78" fmla="*/ 436 w 450"/>
                <a:gd name="T79" fmla="*/ 270 h 378"/>
                <a:gd name="T80" fmla="*/ 311 w 450"/>
                <a:gd name="T81" fmla="*/ 270 h 378"/>
                <a:gd name="T82" fmla="*/ 380 w 450"/>
                <a:gd name="T83" fmla="*/ 319 h 378"/>
                <a:gd name="T84" fmla="*/ 450 w 450"/>
                <a:gd name="T85" fmla="*/ 270 h 378"/>
                <a:gd name="T86" fmla="*/ 384 w 450"/>
                <a:gd name="T87" fmla="*/ 11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0" h="378">
                  <a:moveTo>
                    <a:pt x="384" y="111"/>
                  </a:moveTo>
                  <a:cubicBezTo>
                    <a:pt x="386" y="110"/>
                    <a:pt x="388" y="107"/>
                    <a:pt x="388" y="104"/>
                  </a:cubicBezTo>
                  <a:cubicBezTo>
                    <a:pt x="388" y="100"/>
                    <a:pt x="385" y="97"/>
                    <a:pt x="381" y="97"/>
                  </a:cubicBezTo>
                  <a:cubicBezTo>
                    <a:pt x="349" y="97"/>
                    <a:pt x="349" y="97"/>
                    <a:pt x="349" y="97"/>
                  </a:cubicBezTo>
                  <a:cubicBezTo>
                    <a:pt x="321" y="89"/>
                    <a:pt x="292" y="74"/>
                    <a:pt x="257" y="68"/>
                  </a:cubicBezTo>
                  <a:cubicBezTo>
                    <a:pt x="251" y="59"/>
                    <a:pt x="242" y="52"/>
                    <a:pt x="231" y="50"/>
                  </a:cubicBezTo>
                  <a:cubicBezTo>
                    <a:pt x="231" y="33"/>
                    <a:pt x="231" y="33"/>
                    <a:pt x="231" y="33"/>
                  </a:cubicBezTo>
                  <a:cubicBezTo>
                    <a:pt x="237" y="31"/>
                    <a:pt x="242" y="24"/>
                    <a:pt x="242" y="17"/>
                  </a:cubicBezTo>
                  <a:cubicBezTo>
                    <a:pt x="242" y="8"/>
                    <a:pt x="234" y="0"/>
                    <a:pt x="224" y="0"/>
                  </a:cubicBezTo>
                  <a:cubicBezTo>
                    <a:pt x="215" y="0"/>
                    <a:pt x="207" y="8"/>
                    <a:pt x="207" y="17"/>
                  </a:cubicBezTo>
                  <a:cubicBezTo>
                    <a:pt x="207" y="24"/>
                    <a:pt x="211" y="31"/>
                    <a:pt x="217" y="33"/>
                  </a:cubicBezTo>
                  <a:cubicBezTo>
                    <a:pt x="217" y="50"/>
                    <a:pt x="217" y="50"/>
                    <a:pt x="217" y="50"/>
                  </a:cubicBezTo>
                  <a:cubicBezTo>
                    <a:pt x="206" y="52"/>
                    <a:pt x="197" y="59"/>
                    <a:pt x="192" y="68"/>
                  </a:cubicBezTo>
                  <a:cubicBezTo>
                    <a:pt x="156" y="74"/>
                    <a:pt x="128" y="89"/>
                    <a:pt x="99" y="97"/>
                  </a:cubicBezTo>
                  <a:cubicBezTo>
                    <a:pt x="69" y="97"/>
                    <a:pt x="69" y="97"/>
                    <a:pt x="69" y="97"/>
                  </a:cubicBezTo>
                  <a:cubicBezTo>
                    <a:pt x="65" y="97"/>
                    <a:pt x="62" y="100"/>
                    <a:pt x="62" y="104"/>
                  </a:cubicBezTo>
                  <a:cubicBezTo>
                    <a:pt x="62" y="107"/>
                    <a:pt x="63" y="110"/>
                    <a:pt x="66" y="111"/>
                  </a:cubicBezTo>
                  <a:cubicBezTo>
                    <a:pt x="6" y="255"/>
                    <a:pt x="6" y="255"/>
                    <a:pt x="6" y="255"/>
                  </a:cubicBezTo>
                  <a:cubicBezTo>
                    <a:pt x="20" y="255"/>
                    <a:pt x="20" y="255"/>
                    <a:pt x="20" y="255"/>
                  </a:cubicBezTo>
                  <a:cubicBezTo>
                    <a:pt x="69" y="136"/>
                    <a:pt x="69" y="136"/>
                    <a:pt x="69" y="136"/>
                  </a:cubicBezTo>
                  <a:cubicBezTo>
                    <a:pt x="125" y="270"/>
                    <a:pt x="125" y="270"/>
                    <a:pt x="125" y="270"/>
                  </a:cubicBezTo>
                  <a:cubicBezTo>
                    <a:pt x="0" y="270"/>
                    <a:pt x="0" y="270"/>
                    <a:pt x="0" y="270"/>
                  </a:cubicBezTo>
                  <a:cubicBezTo>
                    <a:pt x="0" y="297"/>
                    <a:pt x="31" y="319"/>
                    <a:pt x="69" y="319"/>
                  </a:cubicBezTo>
                  <a:cubicBezTo>
                    <a:pt x="108" y="319"/>
                    <a:pt x="139" y="297"/>
                    <a:pt x="139" y="270"/>
                  </a:cubicBezTo>
                  <a:cubicBezTo>
                    <a:pt x="73" y="112"/>
                    <a:pt x="73" y="112"/>
                    <a:pt x="73" y="112"/>
                  </a:cubicBezTo>
                  <a:cubicBezTo>
                    <a:pt x="196" y="112"/>
                    <a:pt x="196" y="112"/>
                    <a:pt x="196" y="112"/>
                  </a:cubicBezTo>
                  <a:cubicBezTo>
                    <a:pt x="201" y="117"/>
                    <a:pt x="206" y="120"/>
                    <a:pt x="213" y="122"/>
                  </a:cubicBezTo>
                  <a:cubicBezTo>
                    <a:pt x="213" y="328"/>
                    <a:pt x="213" y="328"/>
                    <a:pt x="213" y="328"/>
                  </a:cubicBezTo>
                  <a:cubicBezTo>
                    <a:pt x="164" y="331"/>
                    <a:pt x="124" y="351"/>
                    <a:pt x="108" y="367"/>
                  </a:cubicBezTo>
                  <a:cubicBezTo>
                    <a:pt x="108" y="370"/>
                    <a:pt x="108" y="373"/>
                    <a:pt x="108" y="378"/>
                  </a:cubicBezTo>
                  <a:cubicBezTo>
                    <a:pt x="114" y="378"/>
                    <a:pt x="335" y="378"/>
                    <a:pt x="342" y="378"/>
                  </a:cubicBezTo>
                  <a:cubicBezTo>
                    <a:pt x="342" y="373"/>
                    <a:pt x="342" y="370"/>
                    <a:pt x="342" y="367"/>
                  </a:cubicBezTo>
                  <a:cubicBezTo>
                    <a:pt x="326" y="351"/>
                    <a:pt x="285" y="331"/>
                    <a:pt x="236" y="328"/>
                  </a:cubicBezTo>
                  <a:cubicBezTo>
                    <a:pt x="236" y="122"/>
                    <a:pt x="236" y="122"/>
                    <a:pt x="236" y="122"/>
                  </a:cubicBezTo>
                  <a:cubicBezTo>
                    <a:pt x="242" y="120"/>
                    <a:pt x="248" y="117"/>
                    <a:pt x="252" y="112"/>
                  </a:cubicBezTo>
                  <a:cubicBezTo>
                    <a:pt x="377" y="112"/>
                    <a:pt x="377" y="112"/>
                    <a:pt x="377" y="112"/>
                  </a:cubicBezTo>
                  <a:cubicBezTo>
                    <a:pt x="317" y="255"/>
                    <a:pt x="317" y="255"/>
                    <a:pt x="317" y="255"/>
                  </a:cubicBezTo>
                  <a:cubicBezTo>
                    <a:pt x="331" y="255"/>
                    <a:pt x="331" y="255"/>
                    <a:pt x="331" y="255"/>
                  </a:cubicBezTo>
                  <a:cubicBezTo>
                    <a:pt x="380" y="136"/>
                    <a:pt x="380" y="136"/>
                    <a:pt x="380" y="136"/>
                  </a:cubicBezTo>
                  <a:cubicBezTo>
                    <a:pt x="436" y="270"/>
                    <a:pt x="436" y="270"/>
                    <a:pt x="436" y="270"/>
                  </a:cubicBezTo>
                  <a:cubicBezTo>
                    <a:pt x="311" y="270"/>
                    <a:pt x="311" y="270"/>
                    <a:pt x="311" y="270"/>
                  </a:cubicBezTo>
                  <a:cubicBezTo>
                    <a:pt x="311" y="297"/>
                    <a:pt x="342" y="319"/>
                    <a:pt x="380" y="319"/>
                  </a:cubicBezTo>
                  <a:cubicBezTo>
                    <a:pt x="419" y="319"/>
                    <a:pt x="450" y="297"/>
                    <a:pt x="450" y="270"/>
                  </a:cubicBezTo>
                  <a:lnTo>
                    <a:pt x="384" y="111"/>
                  </a:lnTo>
                  <a:close/>
                </a:path>
              </a:pathLst>
            </a:custGeom>
            <a:solidFill>
              <a:srgbClr val="FFFFFF"/>
            </a:solidFill>
            <a:ln w="19050">
              <a:solidFill>
                <a:srgbClr val="61697E"/>
              </a:solidFill>
            </a:ln>
          </p:spPr>
          <p:txBody>
            <a:bodyPr vert="horz" wrap="square" lIns="82293" tIns="41147" rIns="82293" bIns="41147" numCol="1" anchor="t" anchorCtr="0" compatLnSpc="1">
              <a:prstTxWarp prst="textNoShape">
                <a:avLst/>
              </a:prstTxWarp>
            </a:bodyPr>
            <a:lstStyle/>
            <a:p>
              <a:pPr defTabSz="896386"/>
              <a:endParaRPr lang="en-US" sz="1600" kern="0">
                <a:solidFill>
                  <a:sysClr val="windowText" lastClr="000000"/>
                </a:solidFill>
              </a:endParaRPr>
            </a:p>
          </p:txBody>
        </p:sp>
      </p:grpSp>
      <p:grpSp>
        <p:nvGrpSpPr>
          <p:cNvPr id="88" name="Group 87"/>
          <p:cNvGrpSpPr/>
          <p:nvPr/>
        </p:nvGrpSpPr>
        <p:grpSpPr>
          <a:xfrm>
            <a:off x="9108231" y="2864928"/>
            <a:ext cx="2598282" cy="1393241"/>
            <a:chOff x="357183" y="5281771"/>
            <a:chExt cx="2717074" cy="1426986"/>
          </a:xfrm>
        </p:grpSpPr>
        <p:sp>
          <p:nvSpPr>
            <p:cNvPr id="89" name="Oval 88"/>
            <p:cNvSpPr/>
            <p:nvPr/>
          </p:nvSpPr>
          <p:spPr bwMode="auto">
            <a:xfrm>
              <a:off x="889366" y="5560113"/>
              <a:ext cx="796007" cy="718767"/>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0" name="Oval 89"/>
            <p:cNvSpPr/>
            <p:nvPr/>
          </p:nvSpPr>
          <p:spPr bwMode="auto">
            <a:xfrm>
              <a:off x="1269183" y="5281771"/>
              <a:ext cx="1038273" cy="1102713"/>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1" name="Oval 90"/>
            <p:cNvSpPr/>
            <p:nvPr/>
          </p:nvSpPr>
          <p:spPr bwMode="auto">
            <a:xfrm>
              <a:off x="2058508" y="5671332"/>
              <a:ext cx="522515" cy="471896"/>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2" name="Rectangle 91"/>
            <p:cNvSpPr/>
            <p:nvPr/>
          </p:nvSpPr>
          <p:spPr bwMode="auto">
            <a:xfrm>
              <a:off x="357183" y="6099157"/>
              <a:ext cx="2717074" cy="609600"/>
            </a:xfrm>
            <a:prstGeom prst="rect">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3" name="Oval 92"/>
            <p:cNvSpPr/>
            <p:nvPr/>
          </p:nvSpPr>
          <p:spPr bwMode="auto">
            <a:xfrm>
              <a:off x="1995795" y="5368121"/>
              <a:ext cx="522515" cy="535278"/>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4" name="Down Arrow 93"/>
            <p:cNvSpPr/>
            <p:nvPr/>
          </p:nvSpPr>
          <p:spPr bwMode="auto">
            <a:xfrm>
              <a:off x="1266617" y="5954646"/>
              <a:ext cx="581037" cy="491158"/>
            </a:xfrm>
            <a:prstGeom prst="downArrow">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5" name="Down Arrow 94"/>
            <p:cNvSpPr/>
            <p:nvPr/>
          </p:nvSpPr>
          <p:spPr bwMode="auto">
            <a:xfrm rot="10800000">
              <a:off x="1557535" y="5607999"/>
              <a:ext cx="581037" cy="491158"/>
            </a:xfrm>
            <a:prstGeom prst="downArrow">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377936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99" dirty="0">
                <a:solidFill>
                  <a:schemeClr val="bg1"/>
                </a:solidFill>
              </a:rPr>
              <a:t>DocumentDB</a:t>
            </a:r>
            <a:br>
              <a:rPr lang="en-US" sz="5399" dirty="0">
                <a:solidFill>
                  <a:schemeClr val="bg1"/>
                </a:solidFill>
              </a:rPr>
            </a:br>
            <a:r>
              <a:rPr lang="en-US" sz="5399" dirty="0">
                <a:solidFill>
                  <a:schemeClr val="bg1"/>
                </a:solidFill>
              </a:rPr>
              <a:t>is particularly</a:t>
            </a:r>
            <a:br>
              <a:rPr lang="en-US" sz="5399" dirty="0">
                <a:solidFill>
                  <a:schemeClr val="bg1"/>
                </a:solidFill>
              </a:rPr>
            </a:br>
            <a:r>
              <a:rPr lang="en-US" sz="5399" dirty="0">
                <a:solidFill>
                  <a:schemeClr val="bg1"/>
                </a:solidFill>
              </a:rPr>
              <a:t>suited for web </a:t>
            </a:r>
            <a:br>
              <a:rPr lang="en-US" sz="5399" dirty="0">
                <a:solidFill>
                  <a:schemeClr val="bg1"/>
                </a:solidFill>
              </a:rPr>
            </a:br>
            <a:r>
              <a:rPr lang="en-US" sz="5399" dirty="0">
                <a:solidFill>
                  <a:schemeClr val="bg1"/>
                </a:solidFill>
              </a:rPr>
              <a:t>and mobile </a:t>
            </a:r>
            <a:br>
              <a:rPr lang="en-US" sz="5399" dirty="0">
                <a:solidFill>
                  <a:schemeClr val="bg1"/>
                </a:solidFill>
              </a:rPr>
            </a:br>
            <a:r>
              <a:rPr lang="en-US" sz="5399" dirty="0">
                <a:solidFill>
                  <a:schemeClr val="bg1"/>
                </a:solidFill>
              </a:rPr>
              <a:t>applications</a:t>
            </a:r>
          </a:p>
        </p:txBody>
      </p:sp>
      <p:sp>
        <p:nvSpPr>
          <p:cNvPr id="14" name="Rectangle 13"/>
          <p:cNvSpPr/>
          <p:nvPr/>
        </p:nvSpPr>
        <p:spPr bwMode="auto">
          <a:xfrm>
            <a:off x="6096002" y="-2611"/>
            <a:ext cx="6093549" cy="68552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489564" y="271662"/>
            <a:ext cx="1459775" cy="94801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896386"/>
            <a:endParaRPr lang="en-US" sz="1799" kern="0" dirty="0">
              <a:solidFill>
                <a:srgbClr val="000000"/>
              </a:solidFill>
            </a:endParaRPr>
          </a:p>
        </p:txBody>
      </p:sp>
      <p:sp>
        <p:nvSpPr>
          <p:cNvPr id="17" name="Freeform 95"/>
          <p:cNvSpPr>
            <a:spLocks/>
          </p:cNvSpPr>
          <p:nvPr/>
        </p:nvSpPr>
        <p:spPr bwMode="auto">
          <a:xfrm flipH="1">
            <a:off x="6146695" y="422459"/>
            <a:ext cx="1686297" cy="105330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03" tIns="45702" rIns="91403" bIns="45702" numCol="1" anchor="t" anchorCtr="0" compatLnSpc="1">
            <a:prstTxWarp prst="textNoShape">
              <a:avLst/>
            </a:prstTxWarp>
          </a:bodyPr>
          <a:lstStyle/>
          <a:p>
            <a:pPr defTabSz="896386"/>
            <a:endParaRPr lang="en-US" sz="1799" kern="0" dirty="0">
              <a:solidFill>
                <a:srgbClr val="000000"/>
              </a:solidFill>
            </a:endParaRPr>
          </a:p>
        </p:txBody>
      </p:sp>
      <p:sp>
        <p:nvSpPr>
          <p:cNvPr id="18" name="Freeform 95"/>
          <p:cNvSpPr>
            <a:spLocks/>
          </p:cNvSpPr>
          <p:nvPr/>
        </p:nvSpPr>
        <p:spPr bwMode="auto">
          <a:xfrm flipH="1">
            <a:off x="5334708" y="910550"/>
            <a:ext cx="1243458" cy="80752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03" tIns="45702" rIns="91403" bIns="45702" numCol="1" anchor="t" anchorCtr="0" compatLnSpc="1">
            <a:prstTxWarp prst="textNoShape">
              <a:avLst/>
            </a:prstTxWarp>
          </a:bodyPr>
          <a:lstStyle/>
          <a:p>
            <a:pPr defTabSz="896386"/>
            <a:endParaRPr lang="en-US" sz="1799" kern="0" dirty="0">
              <a:solidFill>
                <a:srgbClr val="505050"/>
              </a:solidFill>
            </a:endParaRPr>
          </a:p>
        </p:txBody>
      </p:sp>
      <p:sp>
        <p:nvSpPr>
          <p:cNvPr id="24" name="Text Placeholder 3"/>
          <p:cNvSpPr txBox="1">
            <a:spLocks/>
          </p:cNvSpPr>
          <p:nvPr/>
        </p:nvSpPr>
        <p:spPr>
          <a:xfrm>
            <a:off x="6295264" y="2527429"/>
            <a:ext cx="5894285" cy="3714712"/>
          </a:xfrm>
          <a:prstGeom prst="rect">
            <a:avLst/>
          </a:prstGeom>
        </p:spPr>
        <p:txBody>
          <a:bodyPr vert="horz" wrap="square" lIns="146245" tIns="91403" rIns="146245" bIns="91403"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354">
              <a:lnSpc>
                <a:spcPct val="125000"/>
              </a:lnSpc>
              <a:spcBef>
                <a:spcPts val="0"/>
              </a:spcBef>
            </a:pPr>
            <a:r>
              <a:rPr lang="en-US" sz="3600" dirty="0">
                <a:solidFill>
                  <a:srgbClr val="0071BC"/>
                </a:solidFill>
              </a:rPr>
              <a:t>Catalog data</a:t>
            </a:r>
          </a:p>
          <a:p>
            <a:pPr defTabSz="896354">
              <a:lnSpc>
                <a:spcPct val="125000"/>
              </a:lnSpc>
              <a:spcBef>
                <a:spcPts val="0"/>
              </a:spcBef>
            </a:pPr>
            <a:r>
              <a:rPr lang="en-US" sz="3600" dirty="0">
                <a:solidFill>
                  <a:srgbClr val="0071BC"/>
                </a:solidFill>
              </a:rPr>
              <a:t>Preferences and state</a:t>
            </a:r>
          </a:p>
          <a:p>
            <a:pPr defTabSz="896354">
              <a:lnSpc>
                <a:spcPct val="125000"/>
              </a:lnSpc>
              <a:spcBef>
                <a:spcPts val="0"/>
              </a:spcBef>
            </a:pPr>
            <a:r>
              <a:rPr lang="en-US" sz="3600" dirty="0">
                <a:solidFill>
                  <a:srgbClr val="0071BC"/>
                </a:solidFill>
              </a:rPr>
              <a:t>Event store</a:t>
            </a:r>
          </a:p>
          <a:p>
            <a:pPr defTabSz="896354">
              <a:lnSpc>
                <a:spcPct val="125000"/>
              </a:lnSpc>
              <a:spcBef>
                <a:spcPts val="0"/>
              </a:spcBef>
            </a:pPr>
            <a:r>
              <a:rPr lang="en-US" sz="3600" dirty="0">
                <a:solidFill>
                  <a:srgbClr val="0071BC"/>
                </a:solidFill>
              </a:rPr>
              <a:t>User generated content</a:t>
            </a:r>
          </a:p>
          <a:p>
            <a:pPr defTabSz="896354">
              <a:lnSpc>
                <a:spcPct val="125000"/>
              </a:lnSpc>
              <a:spcBef>
                <a:spcPts val="0"/>
              </a:spcBef>
            </a:pPr>
            <a:r>
              <a:rPr lang="en-US" sz="3600" dirty="0">
                <a:solidFill>
                  <a:srgbClr val="0071BC"/>
                </a:solidFill>
              </a:rPr>
              <a:t>Data exchange</a:t>
            </a:r>
          </a:p>
          <a:p>
            <a:pPr defTabSz="896354">
              <a:lnSpc>
                <a:spcPct val="125000"/>
              </a:lnSpc>
              <a:spcBef>
                <a:spcPts val="0"/>
              </a:spcBef>
            </a:pPr>
            <a:endParaRPr lang="en-US" sz="3600" dirty="0">
              <a:solidFill>
                <a:srgbClr val="0071BC"/>
              </a:solidFill>
            </a:endParaRPr>
          </a:p>
        </p:txBody>
      </p:sp>
    </p:spTree>
    <p:extLst>
      <p:ext uri="{BB962C8B-B14F-4D97-AF65-F5344CB8AC3E}">
        <p14:creationId xmlns:p14="http://schemas.microsoft.com/office/powerpoint/2010/main" val="4260527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99" dirty="0">
                <a:solidFill>
                  <a:schemeClr val="bg1"/>
                </a:solidFill>
              </a:rPr>
              <a:t>Reliable and </a:t>
            </a:r>
            <a:br>
              <a:rPr lang="en-US" sz="5399" dirty="0">
                <a:solidFill>
                  <a:schemeClr val="bg1"/>
                </a:solidFill>
              </a:rPr>
            </a:br>
            <a:r>
              <a:rPr lang="en-US" sz="5399" dirty="0">
                <a:solidFill>
                  <a:schemeClr val="bg1"/>
                </a:solidFill>
              </a:rPr>
              <a:t>predictable </a:t>
            </a:r>
            <a:br>
              <a:rPr lang="en-US" sz="5399" dirty="0">
                <a:solidFill>
                  <a:schemeClr val="bg1"/>
                </a:solidFill>
              </a:rPr>
            </a:br>
            <a:r>
              <a:rPr lang="en-US" sz="5399" dirty="0">
                <a:solidFill>
                  <a:schemeClr val="bg1"/>
                </a:solidFill>
              </a:rPr>
              <a:t>performance</a:t>
            </a:r>
          </a:p>
        </p:txBody>
      </p:sp>
      <p:sp>
        <p:nvSpPr>
          <p:cNvPr id="14" name="Rectangle 13"/>
          <p:cNvSpPr/>
          <p:nvPr/>
        </p:nvSpPr>
        <p:spPr bwMode="auto">
          <a:xfrm>
            <a:off x="6096000" y="487"/>
            <a:ext cx="6095136"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924304" y="405948"/>
            <a:ext cx="993586" cy="6452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7" name="Freeform 95"/>
          <p:cNvSpPr>
            <a:spLocks/>
          </p:cNvSpPr>
          <p:nvPr/>
        </p:nvSpPr>
        <p:spPr bwMode="auto">
          <a:xfrm flipH="1">
            <a:off x="6501269" y="1100621"/>
            <a:ext cx="1295913" cy="8094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8" name="Freeform 95"/>
          <p:cNvSpPr>
            <a:spLocks/>
          </p:cNvSpPr>
          <p:nvPr/>
        </p:nvSpPr>
        <p:spPr bwMode="auto">
          <a:xfrm flipH="1">
            <a:off x="5334511" y="728576"/>
            <a:ext cx="1522980" cy="98905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505050"/>
              </a:solidFill>
            </a:endParaRPr>
          </a:p>
        </p:txBody>
      </p:sp>
      <p:sp>
        <p:nvSpPr>
          <p:cNvPr id="24" name="Text Placeholder 3"/>
          <p:cNvSpPr txBox="1">
            <a:spLocks/>
          </p:cNvSpPr>
          <p:nvPr/>
        </p:nvSpPr>
        <p:spPr>
          <a:xfrm>
            <a:off x="6501269" y="2176794"/>
            <a:ext cx="5507756" cy="4002609"/>
          </a:xfrm>
          <a:prstGeom prst="rect">
            <a:avLst/>
          </a:prstGeom>
        </p:spPr>
        <p:txBody>
          <a:bodyPr vert="horz" wrap="square" lIns="146284" tIns="91427" rIns="146284" bIns="91427"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354">
              <a:lnSpc>
                <a:spcPct val="125000"/>
              </a:lnSpc>
              <a:spcBef>
                <a:spcPts val="0"/>
              </a:spcBef>
            </a:pPr>
            <a:r>
              <a:rPr lang="en-US" sz="3600" dirty="0">
                <a:solidFill>
                  <a:srgbClr val="0071BC"/>
                </a:solidFill>
              </a:rPr>
              <a:t>Fast &amp; predictable</a:t>
            </a:r>
          </a:p>
          <a:p>
            <a:pPr defTabSz="896354">
              <a:lnSpc>
                <a:spcPct val="125000"/>
              </a:lnSpc>
              <a:spcBef>
                <a:spcPts val="0"/>
              </a:spcBef>
            </a:pPr>
            <a:r>
              <a:rPr lang="en-US" sz="3600" dirty="0">
                <a:solidFill>
                  <a:srgbClr val="0071BC"/>
                </a:solidFill>
              </a:rPr>
              <a:t>Tunable consistency</a:t>
            </a:r>
          </a:p>
          <a:p>
            <a:pPr defTabSz="896354">
              <a:lnSpc>
                <a:spcPct val="125000"/>
              </a:lnSpc>
              <a:spcBef>
                <a:spcPts val="0"/>
              </a:spcBef>
            </a:pPr>
            <a:r>
              <a:rPr lang="en-US" sz="3600" dirty="0">
                <a:solidFill>
                  <a:srgbClr val="0071BC"/>
                </a:solidFill>
              </a:rPr>
              <a:t>Elastic scale</a:t>
            </a:r>
          </a:p>
          <a:p>
            <a:pPr defTabSz="896354">
              <a:spcAft>
                <a:spcPts val="1200"/>
              </a:spcAft>
            </a:pPr>
            <a:endParaRPr lang="en-US" sz="2000" dirty="0">
              <a:gradFill>
                <a:gsLst>
                  <a:gs pos="2917">
                    <a:srgbClr val="494949"/>
                  </a:gs>
                  <a:gs pos="30000">
                    <a:srgbClr val="494949"/>
                  </a:gs>
                </a:gsLst>
                <a:lin ang="5400000" scaled="0"/>
              </a:gradFill>
            </a:endParaRPr>
          </a:p>
        </p:txBody>
      </p:sp>
    </p:spTree>
    <p:extLst>
      <p:ext uri="{BB962C8B-B14F-4D97-AF65-F5344CB8AC3E}">
        <p14:creationId xmlns:p14="http://schemas.microsoft.com/office/powerpoint/2010/main" val="3911501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99" dirty="0">
                <a:solidFill>
                  <a:schemeClr val="bg1"/>
                </a:solidFill>
              </a:rPr>
              <a:t>Rapid </a:t>
            </a:r>
            <a:br>
              <a:rPr lang="en-US" sz="5399" dirty="0">
                <a:solidFill>
                  <a:schemeClr val="bg1"/>
                </a:solidFill>
              </a:rPr>
            </a:br>
            <a:r>
              <a:rPr lang="en-US" sz="5399" dirty="0">
                <a:solidFill>
                  <a:schemeClr val="bg1"/>
                </a:solidFill>
              </a:rPr>
              <a:t>development</a:t>
            </a:r>
          </a:p>
        </p:txBody>
      </p:sp>
      <p:sp>
        <p:nvSpPr>
          <p:cNvPr id="14" name="Rectangle 13"/>
          <p:cNvSpPr/>
          <p:nvPr/>
        </p:nvSpPr>
        <p:spPr bwMode="auto">
          <a:xfrm>
            <a:off x="6096000" y="487"/>
            <a:ext cx="6095136"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924304" y="405948"/>
            <a:ext cx="993586" cy="6452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7" name="Freeform 95"/>
          <p:cNvSpPr>
            <a:spLocks/>
          </p:cNvSpPr>
          <p:nvPr/>
        </p:nvSpPr>
        <p:spPr bwMode="auto">
          <a:xfrm flipH="1">
            <a:off x="6501269" y="1100621"/>
            <a:ext cx="1295913" cy="8094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3">
              <a:lumMod val="90000"/>
            </a:schemeClr>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8" name="Freeform 95"/>
          <p:cNvSpPr>
            <a:spLocks/>
          </p:cNvSpPr>
          <p:nvPr/>
        </p:nvSpPr>
        <p:spPr bwMode="auto">
          <a:xfrm flipH="1">
            <a:off x="5334511" y="728576"/>
            <a:ext cx="1522980" cy="98905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3">
              <a:lumMod val="10000"/>
            </a:schemeClr>
          </a:solidFill>
          <a:ln w="28575">
            <a:noFill/>
            <a:round/>
            <a:headEnd/>
            <a:tailEnd/>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505050"/>
              </a:solidFill>
            </a:endParaRPr>
          </a:p>
        </p:txBody>
      </p:sp>
      <p:sp>
        <p:nvSpPr>
          <p:cNvPr id="24" name="Text Placeholder 3"/>
          <p:cNvSpPr txBox="1">
            <a:spLocks/>
          </p:cNvSpPr>
          <p:nvPr/>
        </p:nvSpPr>
        <p:spPr>
          <a:xfrm>
            <a:off x="6501268" y="2176794"/>
            <a:ext cx="5689867" cy="4002609"/>
          </a:xfrm>
          <a:prstGeom prst="rect">
            <a:avLst/>
          </a:prstGeom>
        </p:spPr>
        <p:txBody>
          <a:bodyPr vert="horz" wrap="square" lIns="146284" tIns="91427" rIns="146284" bIns="91427"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354">
              <a:lnSpc>
                <a:spcPct val="125000"/>
              </a:lnSpc>
              <a:spcBef>
                <a:spcPts val="0"/>
              </a:spcBef>
            </a:pPr>
            <a:r>
              <a:rPr lang="en-US" sz="3600" dirty="0">
                <a:solidFill>
                  <a:srgbClr val="0071BC"/>
                </a:solidFill>
              </a:rPr>
              <a:t>Build with familiar tools – SQL, REST, JSON, JavaScript</a:t>
            </a:r>
          </a:p>
          <a:p>
            <a:pPr defTabSz="896354">
              <a:lnSpc>
                <a:spcPct val="125000"/>
              </a:lnSpc>
              <a:spcBef>
                <a:spcPts val="0"/>
              </a:spcBef>
            </a:pPr>
            <a:r>
              <a:rPr lang="en-US" sz="3600" dirty="0">
                <a:solidFill>
                  <a:srgbClr val="0071BC"/>
                </a:solidFill>
              </a:rPr>
              <a:t>Easy to start</a:t>
            </a:r>
            <a:br>
              <a:rPr lang="en-US" sz="3600" dirty="0">
                <a:solidFill>
                  <a:srgbClr val="0071BC"/>
                </a:solidFill>
              </a:rPr>
            </a:br>
            <a:r>
              <a:rPr lang="en-US" sz="3600" dirty="0">
                <a:solidFill>
                  <a:srgbClr val="0071BC"/>
                </a:solidFill>
              </a:rPr>
              <a:t>Fully-managed</a:t>
            </a:r>
          </a:p>
          <a:p>
            <a:pPr defTabSz="896354">
              <a:spcAft>
                <a:spcPts val="1200"/>
              </a:spcAft>
            </a:pPr>
            <a:endParaRPr lang="en-US" sz="2000" dirty="0">
              <a:gradFill>
                <a:gsLst>
                  <a:gs pos="2917">
                    <a:srgbClr val="494949"/>
                  </a:gs>
                  <a:gs pos="30000">
                    <a:srgbClr val="494949"/>
                  </a:gs>
                </a:gsLst>
                <a:lin ang="5400000" scaled="0"/>
              </a:gradFill>
            </a:endParaRPr>
          </a:p>
        </p:txBody>
      </p:sp>
    </p:spTree>
    <p:extLst>
      <p:ext uri="{BB962C8B-B14F-4D97-AF65-F5344CB8AC3E}">
        <p14:creationId xmlns:p14="http://schemas.microsoft.com/office/powerpoint/2010/main" val="3724062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99" dirty="0">
                <a:solidFill>
                  <a:schemeClr val="bg1"/>
                </a:solidFill>
              </a:rPr>
              <a:t>Part of the Azure</a:t>
            </a:r>
            <a:br>
              <a:rPr lang="en-US" sz="5399" dirty="0">
                <a:solidFill>
                  <a:schemeClr val="bg1"/>
                </a:solidFill>
              </a:rPr>
            </a:br>
            <a:r>
              <a:rPr lang="en-US" sz="5399" dirty="0">
                <a:solidFill>
                  <a:schemeClr val="bg1"/>
                </a:solidFill>
              </a:rPr>
              <a:t>ecosystem</a:t>
            </a:r>
          </a:p>
        </p:txBody>
      </p:sp>
      <p:sp>
        <p:nvSpPr>
          <p:cNvPr id="14" name="Rectangle 13"/>
          <p:cNvSpPr/>
          <p:nvPr/>
        </p:nvSpPr>
        <p:spPr bwMode="auto">
          <a:xfrm>
            <a:off x="6096000" y="487"/>
            <a:ext cx="6095136"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924304" y="405948"/>
            <a:ext cx="993586" cy="6452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7" name="Freeform 95"/>
          <p:cNvSpPr>
            <a:spLocks/>
          </p:cNvSpPr>
          <p:nvPr/>
        </p:nvSpPr>
        <p:spPr bwMode="auto">
          <a:xfrm flipH="1">
            <a:off x="6501269" y="1100621"/>
            <a:ext cx="1295913" cy="8094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lumMod val="40000"/>
              <a:lumOff val="60000"/>
            </a:schemeClr>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8" name="Freeform 95"/>
          <p:cNvSpPr>
            <a:spLocks/>
          </p:cNvSpPr>
          <p:nvPr/>
        </p:nvSpPr>
        <p:spPr bwMode="auto">
          <a:xfrm flipH="1">
            <a:off x="5334511" y="728576"/>
            <a:ext cx="1522980" cy="98905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lumMod val="75000"/>
            </a:schemeClr>
          </a:solidFill>
          <a:ln w="28575">
            <a:noFill/>
            <a:round/>
            <a:headEnd/>
            <a:tailEnd/>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505050"/>
              </a:solidFill>
            </a:endParaRPr>
          </a:p>
        </p:txBody>
      </p:sp>
      <p:sp>
        <p:nvSpPr>
          <p:cNvPr id="24" name="Text Placeholder 3"/>
          <p:cNvSpPr txBox="1">
            <a:spLocks/>
          </p:cNvSpPr>
          <p:nvPr/>
        </p:nvSpPr>
        <p:spPr>
          <a:xfrm>
            <a:off x="6488774" y="1853102"/>
            <a:ext cx="5689867" cy="4002609"/>
          </a:xfrm>
          <a:prstGeom prst="rect">
            <a:avLst/>
          </a:prstGeom>
        </p:spPr>
        <p:txBody>
          <a:bodyPr vert="horz" wrap="square" lIns="146284" tIns="91427" rIns="146284" bIns="91427"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354">
              <a:lnSpc>
                <a:spcPct val="125000"/>
              </a:lnSpc>
              <a:spcBef>
                <a:spcPts val="0"/>
              </a:spcBef>
            </a:pPr>
            <a:r>
              <a:rPr lang="en-US" sz="3600" dirty="0">
                <a:solidFill>
                  <a:srgbClr val="0071BC"/>
                </a:solidFill>
              </a:rPr>
              <a:t>Azure Search</a:t>
            </a:r>
          </a:p>
          <a:p>
            <a:pPr defTabSz="896354">
              <a:lnSpc>
                <a:spcPct val="125000"/>
              </a:lnSpc>
              <a:spcBef>
                <a:spcPts val="0"/>
              </a:spcBef>
            </a:pPr>
            <a:r>
              <a:rPr lang="en-US" sz="3600" dirty="0">
                <a:solidFill>
                  <a:srgbClr val="0071BC"/>
                </a:solidFill>
              </a:rPr>
              <a:t>Hadoop</a:t>
            </a:r>
          </a:p>
          <a:p>
            <a:pPr defTabSz="896354">
              <a:lnSpc>
                <a:spcPct val="125000"/>
              </a:lnSpc>
              <a:spcBef>
                <a:spcPts val="0"/>
              </a:spcBef>
            </a:pPr>
            <a:r>
              <a:rPr lang="en-US" sz="3600" dirty="0">
                <a:solidFill>
                  <a:srgbClr val="0071BC"/>
                </a:solidFill>
              </a:rPr>
              <a:t>Web, Logic &amp; Mobile Apps*</a:t>
            </a:r>
            <a:br>
              <a:rPr lang="en-US" sz="3600" dirty="0">
                <a:solidFill>
                  <a:srgbClr val="0071BC"/>
                </a:solidFill>
              </a:rPr>
            </a:br>
            <a:r>
              <a:rPr lang="en-US" sz="3600" dirty="0">
                <a:solidFill>
                  <a:srgbClr val="0071BC"/>
                </a:solidFill>
              </a:rPr>
              <a:t>Stream Analysis*</a:t>
            </a:r>
          </a:p>
          <a:p>
            <a:pPr defTabSz="896354">
              <a:lnSpc>
                <a:spcPct val="125000"/>
              </a:lnSpc>
              <a:spcBef>
                <a:spcPts val="0"/>
              </a:spcBef>
            </a:pPr>
            <a:r>
              <a:rPr lang="en-US" sz="3600" dirty="0">
                <a:solidFill>
                  <a:srgbClr val="0071BC"/>
                </a:solidFill>
              </a:rPr>
              <a:t>Machine Learning*</a:t>
            </a:r>
            <a:br>
              <a:rPr lang="en-US" sz="3600" dirty="0">
                <a:solidFill>
                  <a:srgbClr val="0071BC"/>
                </a:solidFill>
              </a:rPr>
            </a:br>
            <a:r>
              <a:rPr lang="en-US" sz="3600" dirty="0" err="1">
                <a:solidFill>
                  <a:srgbClr val="0071BC"/>
                </a:solidFill>
              </a:rPr>
              <a:t>PowerBI</a:t>
            </a:r>
            <a:r>
              <a:rPr lang="en-US" sz="3600" dirty="0">
                <a:solidFill>
                  <a:srgbClr val="0071BC"/>
                </a:solidFill>
              </a:rPr>
              <a:t>*</a:t>
            </a:r>
          </a:p>
        </p:txBody>
      </p:sp>
      <p:sp>
        <p:nvSpPr>
          <p:cNvPr id="3" name="TextBox 2"/>
          <p:cNvSpPr txBox="1"/>
          <p:nvPr/>
        </p:nvSpPr>
        <p:spPr>
          <a:xfrm>
            <a:off x="6488773" y="6357112"/>
            <a:ext cx="3346245" cy="531039"/>
          </a:xfrm>
          <a:prstGeom prst="rect">
            <a:avLst/>
          </a:prstGeom>
          <a:noFill/>
        </p:spPr>
        <p:txBody>
          <a:bodyPr wrap="square" lIns="179285" tIns="143428" rIns="179285" bIns="143428" rtlCol="0">
            <a:spAutoFit/>
          </a:bodyPr>
          <a:lstStyle/>
          <a:p>
            <a:pPr defTabSz="896386">
              <a:spcAft>
                <a:spcPts val="1200"/>
              </a:spcAft>
            </a:pPr>
            <a:r>
              <a:rPr lang="en-US" sz="1568" kern="0" dirty="0">
                <a:gradFill>
                  <a:gsLst>
                    <a:gs pos="2917">
                      <a:srgbClr val="494949"/>
                    </a:gs>
                    <a:gs pos="30000">
                      <a:srgbClr val="494949"/>
                    </a:gs>
                  </a:gsLst>
                  <a:lin ang="5400000" scaled="0"/>
                </a:gradFill>
              </a:rPr>
              <a:t>* future planned integration</a:t>
            </a:r>
          </a:p>
        </p:txBody>
      </p:sp>
    </p:spTree>
    <p:extLst>
      <p:ext uri="{BB962C8B-B14F-4D97-AF65-F5344CB8AC3E}">
        <p14:creationId xmlns:p14="http://schemas.microsoft.com/office/powerpoint/2010/main" val="3096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xfrm>
            <a:off x="7566290" y="1269694"/>
            <a:ext cx="4358791" cy="4549773"/>
          </a:xfrm>
          <a:prstGeom prst="rect">
            <a:avLst/>
          </a:prstGeom>
        </p:spPr>
        <p:txBody>
          <a:bodyPr>
            <a:normAutofit/>
          </a:bodyPr>
          <a:lstStyle/>
          <a:p>
            <a:r>
              <a:rPr lang="en-US" sz="2157" dirty="0"/>
              <a:t>Standard pricing tier with hourly billing</a:t>
            </a:r>
          </a:p>
          <a:p>
            <a:r>
              <a:rPr lang="en-US" sz="1568" dirty="0">
                <a:solidFill>
                  <a:schemeClr val="tx1"/>
                </a:solidFill>
                <a:latin typeface="Segoe UI Light" panose="020B0502040204020203" pitchFamily="34" charset="0"/>
                <a:cs typeface="Segoe UI Light" panose="020B0502040204020203" pitchFamily="34" charset="0"/>
              </a:rPr>
              <a:t>1 </a:t>
            </a:r>
            <a:r>
              <a:rPr lang="en-US" sz="1568" dirty="0" err="1">
                <a:solidFill>
                  <a:schemeClr val="tx1"/>
                </a:solidFill>
                <a:latin typeface="Segoe UI Light" panose="020B0502040204020203" pitchFamily="34" charset="0"/>
                <a:cs typeface="Segoe UI Light" panose="020B0502040204020203" pitchFamily="34" charset="0"/>
              </a:rPr>
              <a:t>hr</a:t>
            </a:r>
            <a:r>
              <a:rPr lang="en-US" sz="1568" dirty="0">
                <a:solidFill>
                  <a:schemeClr val="tx1"/>
                </a:solidFill>
                <a:latin typeface="Segoe UI Light" panose="020B0502040204020203" pitchFamily="34" charset="0"/>
                <a:cs typeface="Segoe UI Light" panose="020B0502040204020203" pitchFamily="34" charset="0"/>
              </a:rPr>
              <a:t> from just $0.034!</a:t>
            </a:r>
          </a:p>
          <a:p>
            <a:r>
              <a:rPr lang="en-US" sz="2157" dirty="0"/>
              <a:t>Performance levels can be adjusted </a:t>
            </a:r>
          </a:p>
          <a:p>
            <a:r>
              <a:rPr lang="en-US" sz="2157" dirty="0"/>
              <a:t>Each collection = 10GB of SSD</a:t>
            </a:r>
          </a:p>
          <a:p>
            <a:r>
              <a:rPr lang="en-US" sz="2157" dirty="0"/>
              <a:t>Collection* perf is set by S1, S2, S3</a:t>
            </a:r>
          </a:p>
          <a:p>
            <a:r>
              <a:rPr lang="en-US" sz="2157" dirty="0"/>
              <a:t>Limit of 100 collections (1 TB) </a:t>
            </a:r>
          </a:p>
          <a:p>
            <a:r>
              <a:rPr lang="en-US" sz="1568" dirty="0">
                <a:solidFill>
                  <a:schemeClr val="tx1"/>
                </a:solidFill>
                <a:latin typeface="Segoe UI Light" panose="020B0502040204020203" pitchFamily="34" charset="0"/>
                <a:cs typeface="Segoe UI Light" panose="020B0502040204020203" pitchFamily="34" charset="0"/>
              </a:rPr>
              <a:t>Soft limit, can be lifted as needed per account</a:t>
            </a:r>
          </a:p>
          <a:p>
            <a:endParaRPr lang="en-US" sz="2400" dirty="0">
              <a:latin typeface="Segoe UI Light" panose="020B0502040204020203" pitchFamily="34" charset="0"/>
              <a:cs typeface="Segoe UI Light" panose="020B0502040204020203" pitchFamily="34" charset="0"/>
            </a:endParaRPr>
          </a:p>
        </p:txBody>
      </p:sp>
      <p:sp>
        <p:nvSpPr>
          <p:cNvPr id="5" name="Title 4"/>
          <p:cNvSpPr>
            <a:spLocks noGrp="1"/>
          </p:cNvSpPr>
          <p:nvPr>
            <p:ph type="title"/>
          </p:nvPr>
        </p:nvSpPr>
        <p:spPr/>
        <p:txBody>
          <a:bodyPr/>
          <a:lstStyle/>
          <a:p>
            <a:r>
              <a:rPr lang="en-US" dirty="0"/>
              <a:t>What does DocumentDB cost?</a:t>
            </a:r>
          </a:p>
        </p:txBody>
      </p:sp>
      <p:pic>
        <p:nvPicPr>
          <p:cNvPr id="6" name="Picture 5"/>
          <p:cNvPicPr>
            <a:picLocks noChangeAspect="1"/>
          </p:cNvPicPr>
          <p:nvPr/>
        </p:nvPicPr>
        <p:blipFill>
          <a:blip r:embed="rId3"/>
          <a:stretch>
            <a:fillRect/>
          </a:stretch>
        </p:blipFill>
        <p:spPr>
          <a:xfrm>
            <a:off x="78748" y="1289156"/>
            <a:ext cx="7487542" cy="4679714"/>
          </a:xfrm>
          <a:prstGeom prst="rect">
            <a:avLst/>
          </a:prstGeom>
        </p:spPr>
      </p:pic>
      <p:sp>
        <p:nvSpPr>
          <p:cNvPr id="2" name="TextBox 1"/>
          <p:cNvSpPr txBox="1"/>
          <p:nvPr/>
        </p:nvSpPr>
        <p:spPr>
          <a:xfrm>
            <a:off x="7636355" y="6043572"/>
            <a:ext cx="3593058" cy="745264"/>
          </a:xfrm>
          <a:prstGeom prst="rect">
            <a:avLst/>
          </a:prstGeom>
          <a:noFill/>
        </p:spPr>
        <p:txBody>
          <a:bodyPr wrap="none" lIns="179285" tIns="143428" rIns="179285" bIns="143428" rtlCol="0">
            <a:spAutoFit/>
          </a:bodyPr>
          <a:lstStyle/>
          <a:p>
            <a:pPr defTabSz="896386">
              <a:lnSpc>
                <a:spcPct val="90000"/>
              </a:lnSpc>
              <a:spcAft>
                <a:spcPts val="588"/>
              </a:spcAft>
            </a:pPr>
            <a:r>
              <a:rPr lang="en-US" sz="1372" kern="0" dirty="0">
                <a:solidFill>
                  <a:sysClr val="windowText" lastClr="000000"/>
                </a:solidFill>
                <a:latin typeface="Segoe UI Light" panose="020B0502040204020203" pitchFamily="34" charset="0"/>
                <a:cs typeface="Segoe UI Light" panose="020B0502040204020203" pitchFamily="34" charset="0"/>
              </a:rPr>
              <a:t>* collection != table of homogenous entities</a:t>
            </a:r>
          </a:p>
          <a:p>
            <a:pPr defTabSz="896386">
              <a:lnSpc>
                <a:spcPct val="90000"/>
              </a:lnSpc>
              <a:spcAft>
                <a:spcPts val="588"/>
              </a:spcAft>
            </a:pPr>
            <a:r>
              <a:rPr lang="en-US" sz="1372" kern="0" dirty="0">
                <a:solidFill>
                  <a:sysClr val="windowText" lastClr="000000"/>
                </a:solidFill>
                <a:latin typeface="Segoe UI Light" panose="020B0502040204020203" pitchFamily="34" charset="0"/>
                <a:cs typeface="Segoe UI Light" panose="020B0502040204020203" pitchFamily="34" charset="0"/>
              </a:rPr>
              <a:t>   collection ~ a data partition</a:t>
            </a:r>
          </a:p>
        </p:txBody>
      </p:sp>
    </p:spTree>
    <p:extLst>
      <p:ext uri="{BB962C8B-B14F-4D97-AF65-F5344CB8AC3E}">
        <p14:creationId xmlns:p14="http://schemas.microsoft.com/office/powerpoint/2010/main" val="3216916807"/>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854325"/>
            <a:ext cx="10086517" cy="917575"/>
          </a:xfrm>
        </p:spPr>
        <p:txBody>
          <a:bodyPr/>
          <a:lstStyle/>
          <a:p>
            <a:r>
              <a:rPr lang="en-US" dirty="0" smtClean="0"/>
              <a:t>Demo: Interacting with </a:t>
            </a:r>
            <a:r>
              <a:rPr lang="en-US" dirty="0" err="1" smtClean="0"/>
              <a:t>DocumentDB</a:t>
            </a:r>
            <a:endParaRPr lang="en-US" dirty="0"/>
          </a:p>
        </p:txBody>
      </p:sp>
      <p:sp>
        <p:nvSpPr>
          <p:cNvPr id="3" name="Content Placeholder 4"/>
          <p:cNvSpPr txBox="1">
            <a:spLocks/>
          </p:cNvSpPr>
          <p:nvPr/>
        </p:nvSpPr>
        <p:spPr>
          <a:xfrm>
            <a:off x="2250140" y="4669302"/>
            <a:ext cx="9520518" cy="990600"/>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1200"/>
              </a:spcBef>
              <a:buNone/>
            </a:pPr>
            <a:r>
              <a:rPr lang="en-US" sz="3600" dirty="0"/>
              <a:t>https://www.documentdb.com/sql/demo</a:t>
            </a:r>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Rich </a:t>
            </a:r>
            <a:r>
              <a:rPr lang="en-US" sz="3600" dirty="0">
                <a:solidFill>
                  <a:srgbClr val="0088EE"/>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0088EE"/>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Scoring </a:t>
            </a:r>
            <a:r>
              <a:rPr lang="en-US" sz="3600" dirty="0">
                <a:solidFill>
                  <a:srgbClr val="0088EE"/>
                </a:solidFill>
                <a:latin typeface="Segoe UI Light" panose="020B0502040204020203" pitchFamily="34" charset="0"/>
                <a:cs typeface="Segoe UI Light" panose="020B0502040204020203" pitchFamily="34" charset="0"/>
              </a:rPr>
              <a:t>profiles to model search result </a:t>
            </a:r>
            <a:r>
              <a:rPr lang="en-US" sz="3600" dirty="0" smtClean="0">
                <a:solidFill>
                  <a:srgbClr val="0088EE"/>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0088EE"/>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2066"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FFFFFF"/>
                </a:solidFill>
              </a:rPr>
              <a:t>Microsoft Azure </a:t>
            </a:r>
            <a:r>
              <a:rPr lang="en-US" sz="2800" b="1" dirty="0" err="1">
                <a:solidFill>
                  <a:srgbClr val="FFFFFF"/>
                </a:solidFill>
              </a:rPr>
              <a:t>HDInsight</a:t>
            </a:r>
            <a:endParaRPr lang="en-US" sz="2800" b="1" dirty="0">
              <a:solidFill>
                <a:srgbClr val="FFFFFF"/>
              </a:solidFill>
            </a:endParaRPr>
          </a:p>
        </p:txBody>
      </p:sp>
      <p:sp>
        <p:nvSpPr>
          <p:cNvPr id="18" name="TextBox 17"/>
          <p:cNvSpPr txBox="1"/>
          <p:nvPr/>
        </p:nvSpPr>
        <p:spPr>
          <a:xfrm>
            <a:off x="4191000" y="2593612"/>
            <a:ext cx="8353426" cy="2246769"/>
          </a:xfrm>
          <a:prstGeom prst="rect">
            <a:avLst/>
          </a:prstGeom>
          <a:noFill/>
        </p:spPr>
        <p:txBody>
          <a:bodyPr wrap="square" rtlCol="0">
            <a:spAutoFit/>
          </a:bodyPr>
          <a:lstStyle/>
          <a:p>
            <a:pPr>
              <a:spcAft>
                <a:spcPts val="1200"/>
              </a:spcAft>
            </a:pPr>
            <a:r>
              <a:rPr lang="en-US" sz="2000" kern="0" dirty="0">
                <a:solidFill>
                  <a:srgbClr val="FFFFFF"/>
                </a:solidFill>
              </a:rPr>
              <a:t>Microsoft instance of Hadoop distribution running as service</a:t>
            </a:r>
          </a:p>
          <a:p>
            <a:pPr>
              <a:spcAft>
                <a:spcPts val="1200"/>
              </a:spcAft>
            </a:pPr>
            <a:r>
              <a:rPr lang="en-US" sz="2000" kern="0" dirty="0">
                <a:solidFill>
                  <a:srgbClr val="FFFFFF"/>
                </a:solidFill>
              </a:rPr>
              <a:t>Support existing ecosystem from Hive, Pig, </a:t>
            </a:r>
            <a:r>
              <a:rPr lang="en-US" sz="2000" kern="0" dirty="0" err="1">
                <a:solidFill>
                  <a:srgbClr val="FFFFFF"/>
                </a:solidFill>
              </a:rPr>
              <a:t>etc</a:t>
            </a:r>
            <a:endParaRPr lang="en-US" sz="2000" kern="0" dirty="0">
              <a:solidFill>
                <a:srgbClr val="FFFFFF"/>
              </a:solidFill>
            </a:endParaRPr>
          </a:p>
          <a:p>
            <a:pPr>
              <a:spcAft>
                <a:spcPts val="1200"/>
              </a:spcAft>
            </a:pPr>
            <a:r>
              <a:rPr lang="en-US" sz="2000" kern="0" dirty="0">
                <a:solidFill>
                  <a:srgbClr val="FFFFFF"/>
                </a:solidFill>
              </a:rPr>
              <a:t>Includes </a:t>
            </a:r>
            <a:r>
              <a:rPr lang="en-US" sz="2000" kern="0" dirty="0" err="1">
                <a:solidFill>
                  <a:srgbClr val="FFFFFF"/>
                </a:solidFill>
              </a:rPr>
              <a:t>HBase</a:t>
            </a:r>
            <a:r>
              <a:rPr lang="en-US" sz="2000" kern="0" dirty="0">
                <a:solidFill>
                  <a:srgbClr val="FFFFFF"/>
                </a:solidFill>
              </a:rPr>
              <a:t> and Storm </a:t>
            </a:r>
          </a:p>
          <a:p>
            <a:pPr>
              <a:spcAft>
                <a:spcPts val="1200"/>
              </a:spcAft>
            </a:pPr>
            <a:r>
              <a:rPr lang="en-US" sz="2000" kern="0" dirty="0">
                <a:solidFill>
                  <a:srgbClr val="FFFFFF"/>
                </a:solidFill>
              </a:rPr>
              <a:t>Extended to support Excel and BI tooling</a:t>
            </a:r>
          </a:p>
          <a:p>
            <a:pPr>
              <a:spcAft>
                <a:spcPts val="1200"/>
              </a:spcAft>
            </a:pPr>
            <a:r>
              <a:rPr lang="en-US" sz="2000" kern="0" dirty="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065" y="2372733"/>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41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2066"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50802" y="2125663"/>
            <a:ext cx="6407384" cy="2708434"/>
          </a:xfrm>
          <a:prstGeom prst="rect">
            <a:avLst/>
          </a:prstGeom>
          <a:noFill/>
        </p:spPr>
        <p:txBody>
          <a:bodyPr wrap="square" rtlCol="0">
            <a:spAutoFit/>
          </a:bodyPr>
          <a:lstStyle/>
          <a:p>
            <a:pPr>
              <a:spcAft>
                <a:spcPts val="1200"/>
              </a:spcAft>
            </a:pPr>
            <a:r>
              <a:rPr lang="en-US" sz="2000" kern="0" dirty="0">
                <a:solidFill>
                  <a:schemeClr val="bg1"/>
                </a:solidFill>
              </a:rPr>
              <a:t>Democratized platform for Machine Learning</a:t>
            </a:r>
          </a:p>
          <a:p>
            <a:pPr>
              <a:spcAft>
                <a:spcPts val="1200"/>
              </a:spcAft>
            </a:pPr>
            <a:r>
              <a:rPr lang="en-US" sz="2000" kern="0" dirty="0">
                <a:solidFill>
                  <a:schemeClr val="bg1"/>
                </a:solidFill>
              </a:rPr>
              <a:t>Fully-managed cloud service for building predictive </a:t>
            </a:r>
          </a:p>
          <a:p>
            <a:pPr>
              <a:spcAft>
                <a:spcPts val="1200"/>
              </a:spcAft>
            </a:pPr>
            <a:r>
              <a:rPr lang="en-US" sz="2000" kern="0" dirty="0">
                <a:solidFill>
                  <a:schemeClr val="bg1"/>
                </a:solidFill>
              </a:rPr>
              <a:t>analytics solutions</a:t>
            </a:r>
          </a:p>
          <a:p>
            <a:pPr>
              <a:spcAft>
                <a:spcPts val="1200"/>
              </a:spcAft>
            </a:pPr>
            <a:r>
              <a:rPr lang="en-US" sz="2000" kern="0" dirty="0">
                <a:solidFill>
                  <a:schemeClr val="bg1"/>
                </a:solidFill>
              </a:rPr>
              <a:t>Elastic, pay as you go with low operating costs</a:t>
            </a:r>
          </a:p>
          <a:p>
            <a:pPr>
              <a:spcAft>
                <a:spcPts val="1200"/>
              </a:spcAft>
            </a:pPr>
            <a:r>
              <a:rPr lang="en-US" sz="2000" kern="0" dirty="0">
                <a:solidFill>
                  <a:schemeClr val="bg1"/>
                </a:solidFill>
              </a:rPr>
              <a:t>Extend with Power BI, </a:t>
            </a:r>
            <a:r>
              <a:rPr lang="en-US" sz="2000" kern="0" dirty="0" err="1">
                <a:solidFill>
                  <a:schemeClr val="bg1"/>
                </a:solidFill>
              </a:rPr>
              <a:t>HDInsight</a:t>
            </a:r>
            <a:r>
              <a:rPr lang="en-US" sz="2000" kern="0" dirty="0">
                <a:solidFill>
                  <a:schemeClr val="bg1"/>
                </a:solidFill>
              </a:rPr>
              <a:t> and cloud hosted data</a:t>
            </a:r>
          </a:p>
          <a:p>
            <a:pPr>
              <a:spcAft>
                <a:spcPts val="1200"/>
              </a:spcAft>
            </a:pPr>
            <a:r>
              <a:rPr lang="en-US" sz="2000" kern="0" dirty="0">
                <a:solidFill>
                  <a:schemeClr val="bg1"/>
                </a:solidFill>
              </a:rPr>
              <a:t>Extensible, supports R and Python</a:t>
            </a:r>
          </a:p>
        </p:txBody>
      </p:sp>
      <p:grpSp>
        <p:nvGrpSpPr>
          <p:cNvPr id="19" name="Group 18"/>
          <p:cNvGrpSpPr/>
          <p:nvPr/>
        </p:nvGrpSpPr>
        <p:grpSpPr>
          <a:xfrm>
            <a:off x="685800" y="2209800"/>
            <a:ext cx="4876800" cy="3292208"/>
            <a:chOff x="452438" y="985838"/>
            <a:chExt cx="6494463" cy="4651816"/>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grpSp>
      </p:grpSp>
    </p:spTree>
    <p:extLst>
      <p:ext uri="{BB962C8B-B14F-4D97-AF65-F5344CB8AC3E}">
        <p14:creationId xmlns:p14="http://schemas.microsoft.com/office/powerpoint/2010/main" val="3374638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val="20000"/>
                    </a:ext>
                  </a:extLst>
                </a:gridCol>
                <a:gridCol w="4067504">
                  <a:extLst>
                    <a:ext uri="{9D8B030D-6E8A-4147-A177-3AD203B41FA5}">
                      <a16:colId xmlns:a16="http://schemas.microsoft.com/office/drawing/2014/main" val="20001"/>
                    </a:ext>
                  </a:extLst>
                </a:gridCol>
                <a:gridCol w="4635062">
                  <a:extLst>
                    <a:ext uri="{9D8B030D-6E8A-4147-A177-3AD203B41FA5}">
                      <a16:colId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050330" y="1551192"/>
            <a:ext cx="6947134" cy="1565959"/>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367"/>
            <a:r>
              <a:rPr lang="en-US" sz="4705" spc="-98" dirty="0">
                <a:solidFill>
                  <a:schemeClr val="accent2"/>
                </a:solidFill>
              </a:rPr>
              <a:t/>
            </a:r>
            <a:br>
              <a:rPr lang="en-US" sz="4705" spc="-98" dirty="0">
                <a:solidFill>
                  <a:schemeClr val="accent2"/>
                </a:solidFill>
              </a:rPr>
            </a:br>
            <a:r>
              <a:rPr lang="en-US" sz="5294" spc="-98" dirty="0"/>
              <a:t>SQL Data Warehouse</a:t>
            </a:r>
            <a:endParaRPr lang="en-US" sz="3921" spc="-98" dirty="0"/>
          </a:p>
        </p:txBody>
      </p:sp>
      <p:sp>
        <p:nvSpPr>
          <p:cNvPr id="7" name="Text Placeholder 4"/>
          <p:cNvSpPr txBox="1">
            <a:spLocks/>
          </p:cNvSpPr>
          <p:nvPr/>
        </p:nvSpPr>
        <p:spPr>
          <a:xfrm>
            <a:off x="4995860" y="3575347"/>
            <a:ext cx="6948232" cy="2039670"/>
          </a:xfrm>
          <a:prstGeom prst="rect">
            <a:avLst/>
          </a:prstGeom>
          <a:noFill/>
        </p:spPr>
        <p:txBody>
          <a:bodyPr wrap="square" lIns="179285" tIns="143428" rIns="179285" bIns="143428">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1176"/>
              </a:spcAft>
            </a:pPr>
            <a:r>
              <a:rPr lang="en-US" sz="3137" dirty="0">
                <a:solidFill>
                  <a:schemeClr val="tx1"/>
                </a:solidFill>
                <a:latin typeface="+mj-lt"/>
                <a:sym typeface="Wingdings" panose="05000000000000000000" pitchFamily="2" charset="2"/>
              </a:rPr>
              <a:t>Aggregate + store petabytes of data</a:t>
            </a:r>
          </a:p>
          <a:p>
            <a:pPr defTabSz="914367">
              <a:lnSpc>
                <a:spcPct val="100000"/>
              </a:lnSpc>
              <a:spcAft>
                <a:spcPts val="1176"/>
              </a:spcAft>
            </a:pPr>
            <a:r>
              <a:rPr lang="en-US" sz="3137" dirty="0">
                <a:solidFill>
                  <a:schemeClr val="tx1"/>
                </a:solidFill>
                <a:latin typeface="+mj-lt"/>
                <a:sym typeface="Wingdings" panose="05000000000000000000" pitchFamily="2" charset="2"/>
              </a:rPr>
              <a:t>Interactively query and visualize data</a:t>
            </a:r>
          </a:p>
          <a:p>
            <a:pPr defTabSz="914367">
              <a:lnSpc>
                <a:spcPct val="100000"/>
              </a:lnSpc>
              <a:spcAft>
                <a:spcPts val="1176"/>
              </a:spcAft>
            </a:pPr>
            <a:r>
              <a:rPr lang="en-US" sz="3137" dirty="0">
                <a:solidFill>
                  <a:schemeClr val="tx1"/>
                </a:solidFill>
                <a:latin typeface="+mj-lt"/>
                <a:sym typeface="Wingdings" panose="05000000000000000000" pitchFamily="2" charset="2"/>
              </a:rPr>
              <a:t>Operationalize machine learning</a:t>
            </a:r>
            <a:endParaRPr lang="en-US" sz="3137" dirty="0">
              <a:latin typeface="+mj-lt"/>
            </a:endParaRPr>
          </a:p>
        </p:txBody>
      </p:sp>
      <p:cxnSp>
        <p:nvCxnSpPr>
          <p:cNvPr id="8" name="Straight Connector 7"/>
          <p:cNvCxnSpPr/>
          <p:nvPr/>
        </p:nvCxnSpPr>
        <p:spPr>
          <a:xfrm>
            <a:off x="5170164" y="3309924"/>
            <a:ext cx="6204252"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22434" y="1387050"/>
            <a:ext cx="4084603" cy="4047346"/>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kern="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80573" y="1979944"/>
            <a:ext cx="3454580" cy="2861558"/>
          </a:xfrm>
          <a:prstGeom prst="rect">
            <a:avLst/>
          </a:prstGeom>
        </p:spPr>
      </p:pic>
      <p:sp>
        <p:nvSpPr>
          <p:cNvPr id="26" name="TextBox 25"/>
          <p:cNvSpPr txBox="1"/>
          <p:nvPr/>
        </p:nvSpPr>
        <p:spPr>
          <a:xfrm>
            <a:off x="2353127" y="3410724"/>
            <a:ext cx="1524095" cy="832764"/>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1961" kern="0" spc="-98" dirty="0">
                <a:solidFill>
                  <a:srgbClr val="515151"/>
                </a:solidFill>
                <a:latin typeface="Segoe UI Semibold" panose="020B0702040204020203" pitchFamily="34" charset="0"/>
                <a:cs typeface="Segoe UI Semibold" panose="020B0702040204020203" pitchFamily="34" charset="0"/>
              </a:rPr>
              <a:t>SQL Data</a:t>
            </a:r>
            <a:br>
              <a:rPr lang="en-US" sz="1961" kern="0" spc="-98" dirty="0">
                <a:solidFill>
                  <a:srgbClr val="515151"/>
                </a:solidFill>
                <a:latin typeface="Segoe UI Semibold" panose="020B0702040204020203" pitchFamily="34" charset="0"/>
                <a:cs typeface="Segoe UI Semibold" panose="020B0702040204020203" pitchFamily="34" charset="0"/>
              </a:rPr>
            </a:br>
            <a:r>
              <a:rPr lang="en-US" sz="1961" kern="0" spc="-98"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04360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sp>
        <p:nvSpPr>
          <p:cNvPr id="2" name="Arc 1"/>
          <p:cNvSpPr/>
          <p:nvPr/>
        </p:nvSpPr>
        <p:spPr>
          <a:xfrm flipH="1">
            <a:off x="4304178" y="-523138"/>
            <a:ext cx="7325693" cy="8444223"/>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FFFFFF"/>
              </a:solidFill>
              <a:latin typeface="Segoe UI"/>
            </a:endParaRPr>
          </a:p>
        </p:txBody>
      </p:sp>
      <p:cxnSp>
        <p:nvCxnSpPr>
          <p:cNvPr id="16" name="Straight Arrow Connector 15"/>
          <p:cNvCxnSpPr/>
          <p:nvPr/>
        </p:nvCxnSpPr>
        <p:spPr>
          <a:xfrm>
            <a:off x="7248003" y="3698974"/>
            <a:ext cx="86495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855521" y="3701533"/>
            <a:ext cx="2374022"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457591" y="2940997"/>
            <a:ext cx="1523092" cy="1515952"/>
          </a:xfrm>
          <a:prstGeom prst="rect">
            <a:avLst/>
          </a:prstGeom>
        </p:spPr>
      </p:pic>
      <p:sp>
        <p:nvSpPr>
          <p:cNvPr id="26" name="TextBox 25"/>
          <p:cNvSpPr txBox="1"/>
          <p:nvPr/>
        </p:nvSpPr>
        <p:spPr>
          <a:xfrm>
            <a:off x="5252588" y="4510539"/>
            <a:ext cx="1907916" cy="61552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13" name="Group 12"/>
          <p:cNvGrpSpPr/>
          <p:nvPr/>
        </p:nvGrpSpPr>
        <p:grpSpPr>
          <a:xfrm>
            <a:off x="8424169" y="2766015"/>
            <a:ext cx="1320164" cy="1786697"/>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18041" y="2691169"/>
            <a:ext cx="3761297" cy="2961705"/>
          </a:xfrm>
          <a:prstGeom prst="rect">
            <a:avLst/>
          </a:prstGeom>
        </p:spPr>
      </p:pic>
      <p:sp>
        <p:nvSpPr>
          <p:cNvPr id="14" name="TextBox 13"/>
          <p:cNvSpPr txBox="1"/>
          <p:nvPr/>
        </p:nvSpPr>
        <p:spPr>
          <a:xfrm>
            <a:off x="9641263" y="358676"/>
            <a:ext cx="2236358" cy="1104318"/>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5882" dirty="0">
                <a:solidFill>
                  <a:srgbClr val="0078D7"/>
                </a:solidFill>
                <a:latin typeface="Segoe UI Semilight" panose="020B0402040204020203" pitchFamily="34" charset="0"/>
                <a:cs typeface="Segoe UI Semilight" panose="020B0402040204020203" pitchFamily="34" charset="0"/>
              </a:rPr>
              <a:t>Azure</a:t>
            </a:r>
          </a:p>
        </p:txBody>
      </p:sp>
    </p:spTree>
    <p:extLst>
      <p:ext uri="{BB962C8B-B14F-4D97-AF65-F5344CB8AC3E}">
        <p14:creationId xmlns:p14="http://schemas.microsoft.com/office/powerpoint/2010/main" val="31104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sp>
        <p:nvSpPr>
          <p:cNvPr id="81" name="Rectangle 80"/>
          <p:cNvSpPr/>
          <p:nvPr/>
        </p:nvSpPr>
        <p:spPr bwMode="auto">
          <a:xfrm rot="2700000">
            <a:off x="6090172" y="3271519"/>
            <a:ext cx="634968" cy="63496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bwMode="auto">
          <a:xfrm>
            <a:off x="6391736" y="487"/>
            <a:ext cx="5800265" cy="68877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p:cNvGrpSpPr/>
          <p:nvPr/>
        </p:nvGrpSpPr>
        <p:grpSpPr>
          <a:xfrm>
            <a:off x="118040" y="-523138"/>
            <a:ext cx="11511830" cy="8444223"/>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FFFFFF"/>
                </a:solidFill>
                <a:latin typeface="Segoe UI"/>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46904" y="3698974"/>
            <a:ext cx="912299"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36124" y="2517104"/>
            <a:ext cx="2588073" cy="2143797"/>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080814" y="3548470"/>
              <a:ext cx="1537350" cy="794120"/>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Data</a:t>
              </a:r>
              <a:br>
                <a:rPr lang="en-US" sz="1765" dirty="0">
                  <a:solidFill>
                    <a:srgbClr val="515151"/>
                  </a:solidFill>
                  <a:latin typeface="Segoe UI Semibold" panose="020B0702040204020203" pitchFamily="34" charset="0"/>
                  <a:cs typeface="Segoe UI Semibold" panose="020B0702040204020203" pitchFamily="34" charset="0"/>
                </a:rPr>
              </a:br>
              <a:r>
                <a:rPr lang="en-US" sz="1765" dirty="0">
                  <a:solidFill>
                    <a:srgbClr val="515151"/>
                  </a:solidFill>
                  <a:latin typeface="Segoe UI Semibold" panose="020B0702040204020203" pitchFamily="34" charset="0"/>
                  <a:cs typeface="Segoe UI Semibold" panose="020B0702040204020203" pitchFamily="34" charset="0"/>
                </a:rPr>
                <a:t>Warehouse</a:t>
              </a:r>
            </a:p>
          </p:txBody>
        </p:sp>
      </p:grpSp>
      <p:sp>
        <p:nvSpPr>
          <p:cNvPr id="3" name="Rectangle 2"/>
          <p:cNvSpPr/>
          <p:nvPr/>
        </p:nvSpPr>
        <p:spPr bwMode="auto">
          <a:xfrm>
            <a:off x="1" y="2691169"/>
            <a:ext cx="457127" cy="1469239"/>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TextBox 50"/>
          <p:cNvSpPr txBox="1"/>
          <p:nvPr/>
        </p:nvSpPr>
        <p:spPr>
          <a:xfrm>
            <a:off x="2152300" y="5190317"/>
            <a:ext cx="1351356"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515151"/>
                </a:solidFill>
                <a:latin typeface="Segoe UI"/>
              </a:rPr>
              <a:t>On-Premises</a:t>
            </a:r>
          </a:p>
        </p:txBody>
      </p:sp>
      <p:sp>
        <p:nvSpPr>
          <p:cNvPr id="52" name="TextBox 51"/>
          <p:cNvSpPr txBox="1"/>
          <p:nvPr/>
        </p:nvSpPr>
        <p:spPr>
          <a:xfrm>
            <a:off x="2164318" y="5445333"/>
            <a:ext cx="2445989" cy="1368329"/>
          </a:xfrm>
          <a:prstGeom prst="rect">
            <a:avLst/>
          </a:prstGeom>
          <a:noFill/>
        </p:spPr>
        <p:txBody>
          <a:bodyPr wrap="square" lIns="179285" tIns="143428" rIns="179285" bIns="143428" rtlCol="0">
            <a:spAutoFit/>
          </a:bodyPr>
          <a:lstStyle/>
          <a:p>
            <a:pPr defTabSz="914367">
              <a:spcAft>
                <a:spcPts val="294"/>
              </a:spcAft>
              <a:defRPr/>
            </a:pPr>
            <a:r>
              <a:rPr lang="en-US" sz="1568" dirty="0">
                <a:solidFill>
                  <a:srgbClr val="4D4D4D"/>
                </a:solidFill>
                <a:latin typeface="Segoe UI Light"/>
              </a:rPr>
              <a:t>SAP</a:t>
            </a:r>
          </a:p>
          <a:p>
            <a:pPr defTabSz="914367">
              <a:spcAft>
                <a:spcPts val="294"/>
              </a:spcAft>
              <a:defRPr/>
            </a:pPr>
            <a:r>
              <a:rPr lang="en-US" sz="1568" dirty="0">
                <a:solidFill>
                  <a:srgbClr val="4D4D4D"/>
                </a:solidFill>
                <a:latin typeface="Segoe UI Light"/>
              </a:rPr>
              <a:t>Oracle</a:t>
            </a:r>
          </a:p>
          <a:p>
            <a:pPr defTabSz="914367">
              <a:spcAft>
                <a:spcPts val="294"/>
              </a:spcAft>
              <a:defRPr/>
            </a:pPr>
            <a:r>
              <a:rPr lang="en-US" sz="1568" dirty="0">
                <a:solidFill>
                  <a:srgbClr val="4D4D4D"/>
                </a:solidFill>
                <a:latin typeface="Segoe UI Light"/>
              </a:rPr>
              <a:t>Dynamics</a:t>
            </a:r>
          </a:p>
          <a:p>
            <a:pPr defTabSz="914367">
              <a:spcAft>
                <a:spcPts val="294"/>
              </a:spcAft>
              <a:defRPr/>
            </a:pPr>
            <a:endParaRPr lang="en-US" sz="1568" dirty="0">
              <a:solidFill>
                <a:srgbClr val="4D4D4D"/>
              </a:solidFill>
              <a:latin typeface="Segoe UI Light"/>
            </a:endParaRPr>
          </a:p>
        </p:txBody>
      </p:sp>
      <p:pic>
        <p:nvPicPr>
          <p:cNvPr id="54" name="Picture 53"/>
          <p:cNvPicPr>
            <a:picLocks noChangeAspect="1"/>
          </p:cNvPicPr>
          <p:nvPr/>
        </p:nvPicPr>
        <p:blipFill>
          <a:blip r:embed="rId7"/>
          <a:stretch>
            <a:fillRect/>
          </a:stretch>
        </p:blipFill>
        <p:spPr>
          <a:xfrm>
            <a:off x="505601" y="5199105"/>
            <a:ext cx="1557217" cy="1666395"/>
          </a:xfrm>
          <a:prstGeom prst="rect">
            <a:avLst/>
          </a:prstGeom>
        </p:spPr>
      </p:pic>
      <p:cxnSp>
        <p:nvCxnSpPr>
          <p:cNvPr id="55" name="Elbow Connector 54"/>
          <p:cNvCxnSpPr/>
          <p:nvPr/>
        </p:nvCxnSpPr>
        <p:spPr>
          <a:xfrm flipV="1">
            <a:off x="3531722" y="4660901"/>
            <a:ext cx="800322" cy="769289"/>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695378" y="853159"/>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6909738" y="1681972"/>
            <a:ext cx="4830396" cy="2897420"/>
          </a:xfrm>
          <a:prstGeom prst="rect">
            <a:avLst/>
          </a:prstGeom>
          <a:ln>
            <a:noFill/>
          </a:ln>
        </p:spPr>
      </p:pic>
      <p:sp>
        <p:nvSpPr>
          <p:cNvPr id="67" name="TextBox 66"/>
          <p:cNvSpPr txBox="1"/>
          <p:nvPr/>
        </p:nvSpPr>
        <p:spPr>
          <a:xfrm>
            <a:off x="6695378" y="846248"/>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Reporting</a:t>
            </a:r>
          </a:p>
        </p:txBody>
      </p:sp>
      <p:sp>
        <p:nvSpPr>
          <p:cNvPr id="74" name="TextBox 73"/>
          <p:cNvSpPr txBox="1"/>
          <p:nvPr/>
        </p:nvSpPr>
        <p:spPr>
          <a:xfrm>
            <a:off x="6695378" y="844344"/>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Machine Learning</a:t>
            </a:r>
          </a:p>
        </p:txBody>
      </p:sp>
      <p:grpSp>
        <p:nvGrpSpPr>
          <p:cNvPr id="65" name="Group 64"/>
          <p:cNvGrpSpPr/>
          <p:nvPr/>
        </p:nvGrpSpPr>
        <p:grpSpPr>
          <a:xfrm>
            <a:off x="457127" y="335754"/>
            <a:ext cx="1651104" cy="1651104"/>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05628" y="1959281"/>
            <a:ext cx="1154103" cy="534056"/>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light" panose="020B0402040204020203" pitchFamily="34" charset="0"/>
                <a:cs typeface="Segoe UI Semilight" panose="020B0402040204020203" pitchFamily="34" charset="0"/>
              </a:rPr>
              <a:t>Hadoop</a:t>
            </a:r>
          </a:p>
        </p:txBody>
      </p:sp>
      <p:cxnSp>
        <p:nvCxnSpPr>
          <p:cNvPr id="71" name="Elbow Connector 70"/>
          <p:cNvCxnSpPr/>
          <p:nvPr/>
        </p:nvCxnSpPr>
        <p:spPr>
          <a:xfrm>
            <a:off x="2336241" y="1179225"/>
            <a:ext cx="2584136" cy="1108453"/>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909738" y="1688883"/>
            <a:ext cx="4830396" cy="2888382"/>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09738" y="1694460"/>
            <a:ext cx="4812150" cy="2895333"/>
          </a:xfrm>
          <a:prstGeom prst="rect">
            <a:avLst/>
          </a:prstGeom>
        </p:spPr>
      </p:pic>
      <p:sp>
        <p:nvSpPr>
          <p:cNvPr id="2" name="Rectangle 1"/>
          <p:cNvSpPr/>
          <p:nvPr/>
        </p:nvSpPr>
        <p:spPr bwMode="auto">
          <a:xfrm>
            <a:off x="7692134" y="1715515"/>
            <a:ext cx="454717" cy="1024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8001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grpSp>
        <p:nvGrpSpPr>
          <p:cNvPr id="56" name="Group 55"/>
          <p:cNvGrpSpPr/>
          <p:nvPr/>
        </p:nvGrpSpPr>
        <p:grpSpPr>
          <a:xfrm>
            <a:off x="-7702728" y="2517104"/>
            <a:ext cx="13426925" cy="3135770"/>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070654" y="3548470"/>
                <a:ext cx="1537350" cy="794120"/>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Data</a:t>
                </a:r>
                <a:br>
                  <a:rPr lang="en-US" sz="1765" dirty="0">
                    <a:solidFill>
                      <a:srgbClr val="515151"/>
                    </a:solidFill>
                    <a:latin typeface="Segoe UI Semibold" panose="020B0702040204020203" pitchFamily="34" charset="0"/>
                    <a:cs typeface="Segoe UI Semibold" panose="020B0702040204020203" pitchFamily="34" charset="0"/>
                  </a:rPr>
                </a:br>
                <a:r>
                  <a:rPr lang="en-US" sz="1765" dirty="0">
                    <a:solidFill>
                      <a:srgbClr val="515151"/>
                    </a:solidFill>
                    <a:latin typeface="Segoe UI Semibold" panose="020B0702040204020203" pitchFamily="34" charset="0"/>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4925891" y="4801190"/>
            <a:ext cx="5029862" cy="536645"/>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473834" y="4801190"/>
            <a:ext cx="2300114" cy="16307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568" dirty="0">
                  <a:solidFill>
                    <a:srgbClr val="515151"/>
                  </a:solidFill>
                  <a:latin typeface="Segoe UI Semilight" panose="020B0402040204020203" pitchFamily="34" charset="0"/>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763981" y="5443547"/>
            <a:ext cx="2559771" cy="61552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Intelligent Action</a:t>
            </a:r>
          </a:p>
        </p:txBody>
      </p:sp>
      <p:grpSp>
        <p:nvGrpSpPr>
          <p:cNvPr id="2" name="Group 1"/>
          <p:cNvGrpSpPr/>
          <p:nvPr/>
        </p:nvGrpSpPr>
        <p:grpSpPr>
          <a:xfrm>
            <a:off x="457127" y="335754"/>
            <a:ext cx="4463250" cy="2157583"/>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light" panose="020B0402040204020203" pitchFamily="34" charset="0"/>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767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Scales to petabytes of data</a:t>
            </a:r>
          </a:p>
          <a:p>
            <a:pPr>
              <a:lnSpc>
                <a:spcPct val="90000"/>
              </a:lnSpc>
              <a:spcAft>
                <a:spcPts val="1200"/>
              </a:spcAft>
            </a:pPr>
            <a:r>
              <a:rPr lang="en-US" dirty="0" smtClean="0">
                <a:solidFill>
                  <a:srgbClr val="0088EE"/>
                </a:solidFill>
                <a:latin typeface="Segoe UI Light"/>
              </a:rPr>
              <a:t>Massively Parallel Processing</a:t>
            </a:r>
          </a:p>
          <a:p>
            <a:pPr>
              <a:lnSpc>
                <a:spcPct val="90000"/>
              </a:lnSpc>
              <a:spcAft>
                <a:spcPts val="1200"/>
              </a:spcAft>
            </a:pPr>
            <a:r>
              <a:rPr lang="en-US" dirty="0" smtClean="0">
                <a:solidFill>
                  <a:srgbClr val="0088EE"/>
                </a:solidFill>
                <a:latin typeface="Segoe UI Light"/>
              </a:rPr>
              <a:t>Instant-on compute scales in seconds</a:t>
            </a:r>
          </a:p>
          <a:p>
            <a:pPr>
              <a:lnSpc>
                <a:spcPct val="90000"/>
              </a:lnSpc>
              <a:spcAft>
                <a:spcPts val="1200"/>
              </a:spcAft>
            </a:pPr>
            <a:r>
              <a:rPr lang="en-US" dirty="0" smtClean="0">
                <a:solidFill>
                  <a:srgbClr val="0088EE"/>
                </a:soli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Get started in minutes</a:t>
            </a:r>
          </a:p>
          <a:p>
            <a:pPr>
              <a:lnSpc>
                <a:spcPct val="90000"/>
              </a:lnSpc>
              <a:spcAft>
                <a:spcPts val="1200"/>
              </a:spcAft>
            </a:pPr>
            <a:r>
              <a:rPr lang="en-US" dirty="0" smtClean="0">
                <a:solidFill>
                  <a:srgbClr val="0088EE"/>
                </a:solidFill>
                <a:latin typeface="Segoe UI Light"/>
              </a:rPr>
              <a:t>Integrated with Azure ML, </a:t>
            </a:r>
            <a:r>
              <a:rPr lang="en-US" dirty="0" err="1" smtClean="0">
                <a:solidFill>
                  <a:srgbClr val="0088EE"/>
                </a:solidFill>
                <a:latin typeface="Segoe UI Light"/>
              </a:rPr>
              <a:t>PowerBI</a:t>
            </a:r>
            <a:r>
              <a:rPr lang="en-US" dirty="0" smtClean="0">
                <a:solidFill>
                  <a:srgbClr val="0088EE"/>
                </a:solidFill>
                <a:latin typeface="Segoe UI Light"/>
              </a:rPr>
              <a:t> &amp; ADF</a:t>
            </a:r>
          </a:p>
          <a:p>
            <a:pPr>
              <a:lnSpc>
                <a:spcPct val="90000"/>
              </a:lnSpc>
              <a:spcAft>
                <a:spcPts val="1200"/>
              </a:spcAft>
            </a:pPr>
            <a:r>
              <a:rPr lang="en-US" dirty="0" smtClean="0">
                <a:solidFill>
                  <a:srgbClr val="0088EE"/>
                </a:soli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Simple billing compute &amp; storage</a:t>
            </a:r>
          </a:p>
          <a:p>
            <a:pPr>
              <a:lnSpc>
                <a:spcPct val="90000"/>
              </a:lnSpc>
              <a:spcAft>
                <a:spcPts val="1200"/>
              </a:spcAft>
            </a:pPr>
            <a:r>
              <a:rPr lang="en-US" dirty="0" smtClean="0">
                <a:solidFill>
                  <a:srgbClr val="0088EE"/>
                </a:solidFill>
                <a:latin typeface="Segoe UI Light"/>
              </a:rPr>
              <a:t>Pay for what you need, when you need it with dynamic pause</a:t>
            </a:r>
          </a:p>
          <a:p>
            <a:pPr>
              <a:lnSpc>
                <a:spcPct val="90000"/>
              </a:lnSpc>
              <a:spcAft>
                <a:spcPts val="1200"/>
              </a:spcAft>
            </a:pPr>
            <a:r>
              <a:rPr lang="en-US" dirty="0" smtClean="0">
                <a:solidFill>
                  <a:srgbClr val="0088EE"/>
                </a:solidFill>
                <a:latin typeface="Segoe UI Light"/>
              </a:rPr>
              <a:t>Bring DW to the Cloud without rewriting</a:t>
            </a:r>
            <a:endParaRPr lang="en-US" dirty="0">
              <a:solidFill>
                <a:srgbClr val="0088EE"/>
              </a:soli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Store and manage infinite</a:t>
            </a:r>
            <a:r>
              <a:rPr lang="en-US" sz="3200" dirty="0">
                <a:solidFill>
                  <a:srgbClr val="0088EE"/>
                </a:solidFill>
                <a:latin typeface="+mj-lt"/>
                <a:ea typeface="Segoe UI" pitchFamily="34" charset="0"/>
              </a:rPr>
              <a:t> </a:t>
            </a:r>
            <a:r>
              <a:rPr lang="en-US" sz="3200" dirty="0" smtClean="0">
                <a:solidFill>
                  <a:srgbClr val="0088EE"/>
                </a:solidFill>
                <a:latin typeface="+mj-lt"/>
                <a:ea typeface="Segoe UI" pitchFamily="34" charset="0"/>
              </a:rPr>
              <a:t>data</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High through put</a:t>
            </a:r>
            <a:r>
              <a:rPr lang="en-US" sz="3200" dirty="0">
                <a:solidFill>
                  <a:srgbClr val="0088EE"/>
                </a:solidFill>
                <a:latin typeface="+mj-lt"/>
                <a:ea typeface="Segoe UI" pitchFamily="34" charset="0"/>
              </a:rPr>
              <a:t>, low </a:t>
            </a:r>
            <a:r>
              <a:rPr lang="en-US" sz="3200" dirty="0" smtClean="0">
                <a:solidFill>
                  <a:srgbClr val="0088EE"/>
                </a:solidFill>
                <a:latin typeface="+mj-lt"/>
                <a:ea typeface="Segoe UI" pitchFamily="34" charset="0"/>
              </a:rPr>
              <a:t>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Enterprise-grade security + access control</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9751" y="1497014"/>
            <a:ext cx="11112500" cy="4675187"/>
          </a:xfrm>
          <a:prstGeom prst="rect">
            <a:avLst/>
          </a:prstGeom>
        </p:spPr>
        <p:txBody>
          <a:bodyPr/>
          <a:lstStyle/>
          <a:p>
            <a:r>
              <a:rPr lang="en-US" sz="2800" dirty="0">
                <a:latin typeface="Segoe UI (Body)"/>
              </a:rPr>
              <a:t>Fully managed SQL Server database technology as a service</a:t>
            </a:r>
          </a:p>
          <a:p>
            <a:pPr marL="336076" lvl="1" indent="-336076"/>
            <a:r>
              <a:rPr lang="en-US" sz="2800" spc="-51" dirty="0"/>
              <a:t>Ideal for simple and complex applications</a:t>
            </a:r>
            <a:endParaRPr lang="en-US" sz="2800" dirty="0">
              <a:latin typeface="Segoe UI (Body)"/>
            </a:endParaRPr>
          </a:p>
          <a:p>
            <a:pPr marL="336076" lvl="1" indent="-336076"/>
            <a:r>
              <a:rPr lang="en-US" sz="2800" spc="-51" dirty="0"/>
              <a:t>Enterprise-ready with automatic support for HA</a:t>
            </a:r>
          </a:p>
          <a:p>
            <a:pPr marL="336076" lvl="1" indent="-336076"/>
            <a:endParaRPr lang="en-US" sz="2800" spc="-51" dirty="0"/>
          </a:p>
          <a:p>
            <a:endParaRPr lang="en-US" sz="2800" dirty="0"/>
          </a:p>
        </p:txBody>
      </p:sp>
      <p:grpSp>
        <p:nvGrpSpPr>
          <p:cNvPr id="44" name="Group 43"/>
          <p:cNvGrpSpPr/>
          <p:nvPr/>
        </p:nvGrpSpPr>
        <p:grpSpPr>
          <a:xfrm>
            <a:off x="3810001"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Secondary</a:t>
                </a:r>
              </a:p>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Replica</a:t>
                </a: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Secondary</a:t>
                </a:r>
              </a:p>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Replica</a:t>
                </a: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Secondary</a:t>
                </a:r>
              </a:p>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Replica</a:t>
                </a: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Primary</a:t>
              </a:r>
            </a:p>
          </p:txBody>
        </p:sp>
      </p:grpSp>
    </p:spTree>
    <p:extLst>
      <p:ext uri="{BB962C8B-B14F-4D97-AF65-F5344CB8AC3E}">
        <p14:creationId xmlns:p14="http://schemas.microsoft.com/office/powerpoint/2010/main" val="339655067"/>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Blob</a:t>
            </a:r>
            <a:endParaRPr lang="en-US" sz="11500" dirty="0"/>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733229080"/>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6.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7.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189673cb-4923-4bbb-94d6-78aeba63d872" Revision="1" Stencil="System.MyShapes" StencilVersion="1.0"/>
</Control>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4.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docProps/app.xml><?xml version="1.0" encoding="utf-8"?>
<Properties xmlns="http://schemas.openxmlformats.org/officeDocument/2006/extended-properties" xmlns:vt="http://schemas.openxmlformats.org/officeDocument/2006/docPropsVTypes">
  <Template>AzureEvent</Template>
  <TotalTime>1033</TotalTime>
  <Words>8230</Words>
  <Application>Microsoft Office PowerPoint</Application>
  <PresentationFormat>Widescreen</PresentationFormat>
  <Paragraphs>1091</Paragraphs>
  <Slides>94</Slides>
  <Notes>80</Notes>
  <HiddenSlides>8</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94</vt:i4>
      </vt:variant>
    </vt:vector>
  </HeadingPairs>
  <TitlesOfParts>
    <vt:vector size="117" baseType="lpstr">
      <vt:lpstr>Arial Unicode MS</vt:lpstr>
      <vt:lpstr>Arial</vt:lpstr>
      <vt:lpstr>Avenir LT Pro 45 Book</vt:lpstr>
      <vt:lpstr>Calibri</vt:lpstr>
      <vt:lpstr>Calibri Light</vt:lpstr>
      <vt:lpstr>Consolas</vt:lpstr>
      <vt:lpstr>Courier New</vt:lpstr>
      <vt:lpstr>ＭＳ Ｐゴシック</vt:lpstr>
      <vt:lpstr>Segoe UI</vt:lpstr>
      <vt:lpstr>Segoe UI (Body)</vt:lpstr>
      <vt:lpstr>Segoe UI Light</vt:lpstr>
      <vt:lpstr>Segoe UI Light (Headings)</vt:lpstr>
      <vt:lpstr>Segoe UI Semibold</vt:lpstr>
      <vt:lpstr>Segoe UI Semilight</vt:lpstr>
      <vt:lpstr>Wingdings</vt:lpstr>
      <vt:lpstr>Wingdings 3</vt:lpstr>
      <vt:lpstr>1_Azure Event</vt:lpstr>
      <vt:lpstr>5-30629_Build_Template_WHITE</vt:lpstr>
      <vt:lpstr>Azure Event</vt:lpstr>
      <vt:lpstr>1_5-30629_Build_Template_WHITE</vt:lpstr>
      <vt:lpstr>Microsoft AzureCon 2015 Template - Color</vt:lpstr>
      <vt:lpstr>BUILD CHARCOAL BACKGROUND</vt:lpstr>
      <vt:lpstr>2_Azure Event</vt:lpstr>
      <vt:lpstr>Azure Data Overview</vt:lpstr>
      <vt:lpstr>Agenda</vt:lpstr>
      <vt:lpstr>SQL Database</vt:lpstr>
      <vt:lpstr>PowerPoint Presentation</vt:lpstr>
      <vt:lpstr>Architecture</vt:lpstr>
      <vt:lpstr>A Server is not a machine</vt:lpstr>
      <vt:lpstr>SQL Database The Basics </vt:lpstr>
      <vt:lpstr>SQL Database The Basics</vt:lpstr>
      <vt:lpstr>SQL Database</vt:lpstr>
      <vt:lpstr>SQL Database</vt:lpstr>
      <vt:lpstr>SQL Database</vt:lpstr>
      <vt:lpstr>SQL Database</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    What is a document database?</vt:lpstr>
      <vt:lpstr>    What is a document database?</vt:lpstr>
      <vt:lpstr>    What is a document database?</vt:lpstr>
      <vt:lpstr>    Developer Appeal</vt:lpstr>
      <vt:lpstr>Azure DocumentDB</vt:lpstr>
      <vt:lpstr>DocumentDB is particularly suited for web  and mobile  applications</vt:lpstr>
      <vt:lpstr>Reliable and  predictable  performance</vt:lpstr>
      <vt:lpstr>Rapid  development</vt:lpstr>
      <vt:lpstr>Part of the Azure ecosystem</vt:lpstr>
      <vt:lpstr>What does DocumentDB cost?</vt:lpstr>
      <vt:lpstr>Demo: Interacting with DocumentDB</vt:lpstr>
      <vt:lpstr>Search</vt:lpstr>
      <vt:lpstr>Azure Search</vt:lpstr>
      <vt:lpstr>Azure Search</vt:lpstr>
      <vt:lpstr>Search Functionality </vt:lpstr>
      <vt:lpstr>Search Functionality </vt:lpstr>
      <vt:lpstr>PowerPoint Presentation</vt:lpstr>
      <vt:lpstr>PowerPoint Presentation</vt:lpstr>
      <vt:lpstr>PowerPoint Presentation</vt:lpstr>
      <vt:lpstr>HDInsight</vt:lpstr>
      <vt:lpstr>Big Data Insights</vt:lpstr>
      <vt:lpstr>Big Data Insights</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PowerPoint Presentation</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Microsoft Azure Storage Blob</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cp:lastModifiedBy>
  <cp:revision>60</cp:revision>
  <cp:lastPrinted>2014-03-26T17:46:13Z</cp:lastPrinted>
  <dcterms:created xsi:type="dcterms:W3CDTF">2015-04-25T14:54:57Z</dcterms:created>
  <dcterms:modified xsi:type="dcterms:W3CDTF">2015-11-02T09:01:50Z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